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87" r:id="rId3"/>
    <p:sldId id="291" r:id="rId4"/>
    <p:sldId id="292" r:id="rId5"/>
    <p:sldId id="293" r:id="rId6"/>
    <p:sldId id="257" r:id="rId7"/>
    <p:sldId id="289" r:id="rId8"/>
    <p:sldId id="263" r:id="rId9"/>
    <p:sldId id="268" r:id="rId10"/>
    <p:sldId id="283" r:id="rId11"/>
    <p:sldId id="284" r:id="rId12"/>
    <p:sldId id="285" r:id="rId13"/>
    <p:sldId id="286" r:id="rId14"/>
    <p:sldId id="258" r:id="rId15"/>
    <p:sldId id="265" r:id="rId16"/>
    <p:sldId id="275" r:id="rId17"/>
    <p:sldId id="288" r:id="rId18"/>
    <p:sldId id="290" r:id="rId19"/>
    <p:sldId id="279" r:id="rId20"/>
  </p:sldIdLst>
  <p:sldSz cx="9144000" cy="6858000" type="screen4x3"/>
  <p:notesSz cx="6858000" cy="9144000"/>
  <p:defaultTextStyle>
    <a:defPPr>
      <a:defRPr lang="da-DK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733507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81" autoAdjust="0"/>
  </p:normalViewPr>
  <p:slideViewPr>
    <p:cSldViewPr snapToObjects="1">
      <p:cViewPr varScale="1">
        <p:scale>
          <a:sx n="54" d="100"/>
          <a:sy n="54" d="100"/>
        </p:scale>
        <p:origin x="828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F7EC61CC-BCAF-411A-B82A-7B83CCC46FC1}" type="datetime1">
              <a:rPr lang="da-DK"/>
              <a:pPr>
                <a:defRPr/>
              </a:pPr>
              <a:t>29-04-2025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12A71946-70EA-47BB-B67B-09630F044B71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8234311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B514AABA-0624-4B26-B12B-025AE51DE7EE}" type="datetime1">
              <a:rPr lang="da-DK"/>
              <a:pPr>
                <a:defRPr/>
              </a:pPr>
              <a:t>29-04-2025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a-DK" noProof="0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F2B33D1-4414-4B66-9ECA-72ED17A56117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6642869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Pladsholder til diasbille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Pladsholder til no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a-DK" altLang="da-DK"/>
          </a:p>
        </p:txBody>
      </p:sp>
      <p:sp>
        <p:nvSpPr>
          <p:cNvPr id="16387" name="Pladsholder til dias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1F13CC3-6356-4A5A-870B-2EE8C738817A}" type="slidenum">
              <a:rPr lang="da-DK" altLang="da-DK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da-DK" altLang="da-DK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a-DK" altLang="da-DK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8626533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a-DK" altLang="da-DK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12653643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a-DK" altLang="da-DK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D0D19-D9C0-4B1C-9323-399B5C973769}" type="datetime1">
              <a:rPr lang="da-DK"/>
              <a:pPr>
                <a:defRPr/>
              </a:pPr>
              <a:t>29-04-2025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dirty="0"/>
              <a:t>Bournemouth 2009 - Rødovre Ungdomsskole</a:t>
            </a: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CE124D-61E4-49F7-A7D6-9853E8591C41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38241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15A335-4D31-46A7-8D27-95157033578A}" type="datetime1">
              <a:rPr lang="da-DK"/>
              <a:pPr>
                <a:defRPr/>
              </a:pPr>
              <a:t>29-04-2025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dirty="0"/>
              <a:t>Bournemouth 2009 - Rødovre Ungdomsskole</a:t>
            </a: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49E5F-0318-450E-B60C-6D6B8669AEC0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75432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316D6-DDD7-4C8F-B75E-37B568F45E87}" type="datetime1">
              <a:rPr lang="da-DK"/>
              <a:pPr>
                <a:defRPr/>
              </a:pPr>
              <a:t>29-04-2025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dirty="0"/>
              <a:t>Bournemouth 2009 - Rødovre Ungdomsskole</a:t>
            </a: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1E1B48-4BFC-4C92-AA00-17D3F09712AA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70751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0F85A5-60F8-4F70-A1FB-B9DABF514C8B}" type="datetime1">
              <a:rPr lang="da-DK"/>
              <a:pPr>
                <a:defRPr/>
              </a:pPr>
              <a:t>29-04-2025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dirty="0"/>
              <a:t>Bournemouth 2009 - Rødovre Ungdomsskole</a:t>
            </a: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53945B-C090-4088-A60C-1D37D83742DE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28311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/>
              <a:t>Klik for at redigere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E02EAB-4A59-4BDB-9DA1-D1FC395AF820}" type="datetime1">
              <a:rPr lang="da-DK"/>
              <a:pPr>
                <a:defRPr/>
              </a:pPr>
              <a:t>29-04-2025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dirty="0"/>
              <a:t>Bournemouth 2009 - Rødovre Ungdomsskole</a:t>
            </a: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58838F-591E-44AD-A8D9-776F3B559CF0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34140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717AC8-1ACC-44B2-9156-38A51BF43234}" type="datetime1">
              <a:rPr lang="da-DK"/>
              <a:pPr>
                <a:defRPr/>
              </a:pPr>
              <a:t>29-04-2025</a:t>
            </a:fld>
            <a:endParaRPr lang="da-DK"/>
          </a:p>
        </p:txBody>
      </p:sp>
      <p:sp>
        <p:nvSpPr>
          <p:cNvPr id="6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dirty="0"/>
              <a:t>Bournemouth 2009 - Rødovre Ungdomsskole</a:t>
            </a:r>
          </a:p>
        </p:txBody>
      </p:sp>
      <p:sp>
        <p:nvSpPr>
          <p:cNvPr id="7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D4C0DC-8C94-4534-BF43-D4AC784D6596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1391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Klik for at redigere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AEDC71-F871-4379-B35C-5E60B26418A6}" type="datetime1">
              <a:rPr lang="da-DK"/>
              <a:pPr>
                <a:defRPr/>
              </a:pPr>
              <a:t>29-04-2025</a:t>
            </a:fld>
            <a:endParaRPr lang="da-DK"/>
          </a:p>
        </p:txBody>
      </p:sp>
      <p:sp>
        <p:nvSpPr>
          <p:cNvPr id="8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dirty="0"/>
              <a:t>Bournemouth 2009 - Rødovre Ungdomsskole</a:t>
            </a:r>
          </a:p>
        </p:txBody>
      </p:sp>
      <p:sp>
        <p:nvSpPr>
          <p:cNvPr id="9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EE7682-81FE-43AF-918B-3D3B858BBF6E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18957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68C7BB-749D-4C0B-9E38-39FB690E3053}" type="datetime1">
              <a:rPr lang="da-DK"/>
              <a:pPr>
                <a:defRPr/>
              </a:pPr>
              <a:t>29-04-2025</a:t>
            </a:fld>
            <a:endParaRPr lang="da-DK"/>
          </a:p>
        </p:txBody>
      </p:sp>
      <p:sp>
        <p:nvSpPr>
          <p:cNvPr id="4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dirty="0"/>
              <a:t>Bournemouth 2009 - Rødovre Ungdomsskole</a:t>
            </a:r>
          </a:p>
        </p:txBody>
      </p:sp>
      <p:sp>
        <p:nvSpPr>
          <p:cNvPr id="5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E65A4F-FF75-4382-A64A-10B7C4AD35D7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1680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A12504-ADA5-452D-B612-1D96D49F38C8}" type="datetime1">
              <a:rPr lang="da-DK"/>
              <a:pPr>
                <a:defRPr/>
              </a:pPr>
              <a:t>29-04-2025</a:t>
            </a:fld>
            <a:endParaRPr lang="da-DK"/>
          </a:p>
        </p:txBody>
      </p:sp>
      <p:sp>
        <p:nvSpPr>
          <p:cNvPr id="3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dirty="0"/>
              <a:t>Bournemouth 2009 - Rødovre Ungdomsskole</a:t>
            </a:r>
          </a:p>
        </p:txBody>
      </p:sp>
      <p:sp>
        <p:nvSpPr>
          <p:cNvPr id="4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4283AE-EEE8-4FEF-B16A-71B99C5FBB43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01954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767C53-6F15-4A3F-8A75-135BC24FF873}" type="datetime1">
              <a:rPr lang="da-DK"/>
              <a:pPr>
                <a:defRPr/>
              </a:pPr>
              <a:t>29-04-2025</a:t>
            </a:fld>
            <a:endParaRPr lang="da-DK"/>
          </a:p>
        </p:txBody>
      </p:sp>
      <p:sp>
        <p:nvSpPr>
          <p:cNvPr id="6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dirty="0"/>
              <a:t>Bournemouth 2009 - Rødovre Ungdomsskole</a:t>
            </a:r>
          </a:p>
        </p:txBody>
      </p:sp>
      <p:sp>
        <p:nvSpPr>
          <p:cNvPr id="7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F371A7-FE88-4C8F-91C2-C4163AEE29E0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24342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i masteren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a-DK" noProof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396A12-9BC0-497B-A165-9FDB59210B9D}" type="datetime1">
              <a:rPr lang="da-DK"/>
              <a:pPr>
                <a:defRPr/>
              </a:pPr>
              <a:t>29-04-2025</a:t>
            </a:fld>
            <a:endParaRPr lang="da-DK"/>
          </a:p>
        </p:txBody>
      </p:sp>
      <p:sp>
        <p:nvSpPr>
          <p:cNvPr id="6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dirty="0"/>
              <a:t>Bournemouth 2009 - Rødovre Ungdomsskole</a:t>
            </a:r>
          </a:p>
        </p:txBody>
      </p:sp>
      <p:sp>
        <p:nvSpPr>
          <p:cNvPr id="7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A2070-8133-47A3-9920-8D7A933DE7EE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97976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dsholder til ti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 altLang="da-DK"/>
              <a:t>Klik for at redigere i masteren</a:t>
            </a:r>
          </a:p>
        </p:txBody>
      </p:sp>
      <p:sp>
        <p:nvSpPr>
          <p:cNvPr id="1027" name="Pladsholder til teks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altLang="da-DK"/>
              <a:t>Klik for at redigere teksttypografierne i masteren</a:t>
            </a:r>
          </a:p>
          <a:p>
            <a:pPr lvl="1"/>
            <a:r>
              <a:rPr lang="da-DK" altLang="da-DK"/>
              <a:t>Andet niveau</a:t>
            </a:r>
          </a:p>
          <a:p>
            <a:pPr lvl="2"/>
            <a:r>
              <a:rPr lang="da-DK" altLang="da-DK"/>
              <a:t>Tredje niveau</a:t>
            </a:r>
          </a:p>
          <a:p>
            <a:pPr lvl="3"/>
            <a:r>
              <a:rPr lang="da-DK" altLang="da-DK"/>
              <a:t>Fjerde niveau</a:t>
            </a:r>
          </a:p>
          <a:p>
            <a:pPr lvl="4"/>
            <a:r>
              <a:rPr lang="da-DK" alt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E6B6824-E95B-45A8-AE06-E96343922533}" type="datetime1">
              <a:rPr lang="da-DK"/>
              <a:pPr>
                <a:defRPr/>
              </a:pPr>
              <a:t>29-04-2025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da-DK" dirty="0"/>
              <a:t>Bournemouth 2009 - Rødovre Ungdomsskole</a:t>
            </a: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5E72BC6-98A1-44E7-AB76-96D8840AD29A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hf sldNum="0" hdr="0" ftr="0" dt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G"/><Relationship Id="rId7" Type="http://schemas.openxmlformats.org/officeDocument/2006/relationships/image" Target="../media/image24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um.dk/rejse-og-ophold/rejse-til-udlandet/pas-og-visum/storbritannien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el 1"/>
          <p:cNvSpPr>
            <a:spLocks noGrp="1"/>
          </p:cNvSpPr>
          <p:nvPr>
            <p:ph type="ctrTitle"/>
          </p:nvPr>
        </p:nvSpPr>
        <p:spPr>
          <a:xfrm>
            <a:off x="685800" y="404664"/>
            <a:ext cx="7772400" cy="1015007"/>
          </a:xfrm>
        </p:spPr>
        <p:txBody>
          <a:bodyPr/>
          <a:lstStyle/>
          <a:p>
            <a:r>
              <a:rPr lang="da-DK" altLang="da-DK" sz="4000" b="1" dirty="0"/>
              <a:t>Rejsemøde </a:t>
            </a:r>
            <a:br>
              <a:rPr lang="da-DK" altLang="da-DK" sz="4000" b="1" dirty="0"/>
            </a:br>
            <a:r>
              <a:rPr lang="da-DK" altLang="da-DK" sz="4000" b="1" dirty="0"/>
              <a:t>Sprogrejse til England 2025</a:t>
            </a:r>
          </a:p>
        </p:txBody>
      </p:sp>
      <p:sp>
        <p:nvSpPr>
          <p:cNvPr id="4" name="Tekstboks 3"/>
          <p:cNvSpPr txBox="1"/>
          <p:nvPr/>
        </p:nvSpPr>
        <p:spPr>
          <a:xfrm>
            <a:off x="4499992" y="1561430"/>
            <a:ext cx="410445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da-DK" sz="1600" dirty="0"/>
              <a:t>Præsentation af de voksne &amp; WhatsApp</a:t>
            </a:r>
          </a:p>
          <a:p>
            <a:pPr marL="342900" indent="-342900">
              <a:buAutoNum type="arabicPeriod"/>
            </a:pPr>
            <a:r>
              <a:rPr lang="da-DK" sz="1600" dirty="0" err="1"/>
              <a:t>Icebreaking</a:t>
            </a:r>
            <a:r>
              <a:rPr lang="da-DK" sz="1600" dirty="0"/>
              <a:t> indtil 17:15 </a:t>
            </a:r>
            <a:r>
              <a:rPr lang="da-DK" sz="1600" dirty="0">
                <a:sym typeface="Wingdings" panose="05000000000000000000" pitchFamily="2" charset="2"/>
              </a:rPr>
              <a:t></a:t>
            </a:r>
            <a:endParaRPr lang="da-DK" sz="1600" dirty="0"/>
          </a:p>
          <a:p>
            <a:endParaRPr lang="da-DK" sz="1600" dirty="0"/>
          </a:p>
          <a:p>
            <a:r>
              <a:rPr lang="da-DK" sz="1600" dirty="0"/>
              <a:t>Med forældre:</a:t>
            </a:r>
          </a:p>
          <a:p>
            <a:pPr marL="342900" indent="-342900">
              <a:buAutoNum type="arabicPeriod"/>
            </a:pPr>
            <a:r>
              <a:rPr lang="da-DK" sz="1600" dirty="0"/>
              <a:t>Rejseinfo: datoer, tider, bagage...</a:t>
            </a:r>
          </a:p>
          <a:p>
            <a:pPr marL="342900" indent="-342900">
              <a:buAutoNum type="arabicPeriod"/>
            </a:pPr>
            <a:r>
              <a:rPr lang="da-DK" sz="1600" dirty="0"/>
              <a:t>Særligt vigtigt!</a:t>
            </a:r>
          </a:p>
          <a:p>
            <a:pPr marL="342900" indent="-342900">
              <a:buAutoNum type="arabicPeriod"/>
            </a:pPr>
            <a:r>
              <a:rPr lang="da-DK" sz="1600" dirty="0"/>
              <a:t>Kort om </a:t>
            </a:r>
            <a:r>
              <a:rPr lang="da-DK" sz="1600" dirty="0" err="1"/>
              <a:t>Bournemouth</a:t>
            </a:r>
            <a:endParaRPr lang="da-DK" sz="1600" dirty="0"/>
          </a:p>
          <a:p>
            <a:pPr marL="342900" indent="-342900">
              <a:buAutoNum type="arabicPeriod"/>
            </a:pPr>
            <a:r>
              <a:rPr lang="da-DK" sz="1600" dirty="0"/>
              <a:t>Host Families – hvad er det?</a:t>
            </a:r>
          </a:p>
          <a:p>
            <a:pPr marL="342900" indent="-342900">
              <a:buAutoNum type="arabicPeriod"/>
            </a:pPr>
            <a:r>
              <a:rPr lang="da-DK" sz="1600" dirty="0"/>
              <a:t>Roomies – ønskeseddel</a:t>
            </a:r>
          </a:p>
          <a:p>
            <a:pPr marL="342900" indent="-342900">
              <a:buAutoNum type="arabicPeriod"/>
            </a:pPr>
            <a:r>
              <a:rPr lang="da-DK" sz="1600" dirty="0"/>
              <a:t>Programmet for turen</a:t>
            </a:r>
          </a:p>
          <a:p>
            <a:pPr marL="342900" indent="-342900">
              <a:buAutoNum type="arabicPeriod"/>
            </a:pPr>
            <a:r>
              <a:rPr lang="da-DK" sz="1600" dirty="0"/>
              <a:t>Undervisning</a:t>
            </a:r>
          </a:p>
          <a:p>
            <a:pPr marL="342900" indent="-342900">
              <a:buAutoNum type="arabicPeriod"/>
            </a:pPr>
            <a:r>
              <a:rPr lang="da-DK" sz="1600" dirty="0"/>
              <a:t>Sikkerhed på turen</a:t>
            </a:r>
          </a:p>
          <a:p>
            <a:pPr marL="342900" indent="-342900">
              <a:buAutoNum type="arabicPeriod"/>
            </a:pPr>
            <a:r>
              <a:rPr lang="da-DK" sz="1600" dirty="0"/>
              <a:t>Pakkeliste</a:t>
            </a:r>
          </a:p>
          <a:p>
            <a:pPr marL="342900" indent="-342900">
              <a:buAutoNum type="arabicPeriod"/>
            </a:pPr>
            <a:r>
              <a:rPr lang="da-DK" sz="1600" dirty="0"/>
              <a:t>Regler &amp; Forventninger</a:t>
            </a:r>
          </a:p>
          <a:p>
            <a:pPr marL="342900" indent="-342900">
              <a:buAutoNum type="arabicPeriod"/>
            </a:pPr>
            <a:r>
              <a:rPr lang="da-DK" sz="1600" dirty="0"/>
              <a:t>Rejsedokumenter</a:t>
            </a:r>
          </a:p>
          <a:p>
            <a:pPr marL="342900" indent="-342900">
              <a:buAutoNum type="arabicPeriod"/>
            </a:pPr>
            <a:r>
              <a:rPr lang="da-DK" sz="1600" dirty="0"/>
              <a:t>De sidste spørgsmål &amp; Tak for i aften</a:t>
            </a:r>
          </a:p>
          <a:p>
            <a:pPr marL="342900" indent="-342900">
              <a:buAutoNum type="arabicPeriod"/>
            </a:pPr>
            <a:r>
              <a:rPr lang="da-DK" sz="1600" dirty="0"/>
              <a:t>Næste rejsemøde: 12/6</a:t>
            </a:r>
          </a:p>
          <a:p>
            <a:pPr marL="342900" indent="-342900">
              <a:buFont typeface="+mj-lt"/>
              <a:buAutoNum type="arabicPeriod"/>
            </a:pPr>
            <a:endParaRPr lang="da-DK" dirty="0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08"/>
          <a:stretch/>
        </p:blipFill>
        <p:spPr>
          <a:xfrm>
            <a:off x="827584" y="3501007"/>
            <a:ext cx="2016224" cy="1335169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818" y="3501008"/>
            <a:ext cx="1215135" cy="1620180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50" b="8038"/>
          <a:stretch/>
        </p:blipFill>
        <p:spPr>
          <a:xfrm>
            <a:off x="2924818" y="5324697"/>
            <a:ext cx="1210139" cy="1200647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71" b="28018"/>
          <a:stretch/>
        </p:blipFill>
        <p:spPr>
          <a:xfrm>
            <a:off x="827584" y="1916832"/>
            <a:ext cx="3312369" cy="1486968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02"/>
          <a:stretch/>
        </p:blipFill>
        <p:spPr>
          <a:xfrm>
            <a:off x="827584" y="4941168"/>
            <a:ext cx="2016224" cy="1570309"/>
          </a:xfrm>
          <a:prstGeom prst="rect">
            <a:avLst/>
          </a:prstGeom>
        </p:spPr>
      </p:pic>
      <p:sp>
        <p:nvSpPr>
          <p:cNvPr id="2" name="Tekstfelt 1"/>
          <p:cNvSpPr txBox="1"/>
          <p:nvPr/>
        </p:nvSpPr>
        <p:spPr>
          <a:xfrm>
            <a:off x="108453" y="6402671"/>
            <a:ext cx="328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L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446" y="0"/>
            <a:ext cx="8229600" cy="1143000"/>
          </a:xfrm>
        </p:spPr>
        <p:txBody>
          <a:bodyPr/>
          <a:lstStyle/>
          <a:p>
            <a:r>
              <a:rPr lang="da-DK" dirty="0"/>
              <a:t>Host Families</a:t>
            </a:r>
          </a:p>
        </p:txBody>
      </p:sp>
      <p:pic>
        <p:nvPicPr>
          <p:cNvPr id="5" name="Pladsholder til indhold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17638"/>
            <a:ext cx="2088158" cy="2088158"/>
          </a:xfrm>
        </p:spPr>
      </p:pic>
      <p:sp>
        <p:nvSpPr>
          <p:cNvPr id="6" name="Tekstboks 5"/>
          <p:cNvSpPr txBox="1"/>
          <p:nvPr/>
        </p:nvSpPr>
        <p:spPr>
          <a:xfrm rot="20541985">
            <a:off x="395536" y="1126485"/>
            <a:ext cx="1980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solidFill>
                  <a:srgbClr val="FF0000"/>
                </a:solidFill>
              </a:rPr>
              <a:t>Carole (&amp; Pete) </a:t>
            </a:r>
          </a:p>
          <a:p>
            <a:r>
              <a:rPr lang="da-DK" b="1" dirty="0">
                <a:solidFill>
                  <a:srgbClr val="FF0000"/>
                </a:solidFill>
              </a:rPr>
              <a:t>Host Organizer </a:t>
            </a:r>
          </a:p>
        </p:txBody>
      </p:sp>
      <p:sp>
        <p:nvSpPr>
          <p:cNvPr id="7" name="Tekstboks 6"/>
          <p:cNvSpPr txBox="1"/>
          <p:nvPr/>
        </p:nvSpPr>
        <p:spPr>
          <a:xfrm>
            <a:off x="683568" y="3859397"/>
            <a:ext cx="424847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/>
              <a:t>Hvad gør man hos sin host </a:t>
            </a:r>
            <a:r>
              <a:rPr lang="da-DK" b="1" dirty="0" err="1"/>
              <a:t>family</a:t>
            </a:r>
            <a:r>
              <a:rPr lang="da-DK" b="1" dirty="0"/>
              <a:t>?</a:t>
            </a:r>
          </a:p>
          <a:p>
            <a:pPr marL="285750" indent="-285750">
              <a:buFontTx/>
              <a:buChar char="-"/>
            </a:pPr>
            <a:r>
              <a:rPr lang="da-DK" dirty="0"/>
              <a:t>Sover</a:t>
            </a:r>
          </a:p>
          <a:p>
            <a:pPr marL="285750" indent="-285750">
              <a:buFontTx/>
              <a:buChar char="-"/>
            </a:pPr>
            <a:r>
              <a:rPr lang="da-DK" dirty="0"/>
              <a:t>Spiser morgenmad</a:t>
            </a:r>
          </a:p>
          <a:p>
            <a:pPr marL="285750" indent="-285750">
              <a:buFontTx/>
              <a:buChar char="-"/>
            </a:pPr>
            <a:r>
              <a:rPr lang="da-DK" dirty="0"/>
              <a:t>Får madpakke med </a:t>
            </a:r>
          </a:p>
          <a:p>
            <a:pPr marL="285750" indent="-285750">
              <a:buFontTx/>
              <a:buChar char="-"/>
            </a:pPr>
            <a:r>
              <a:rPr lang="da-DK" dirty="0"/>
              <a:t>Spiser aftensmad (nogle aftener)</a:t>
            </a:r>
          </a:p>
          <a:p>
            <a:pPr marL="285750" indent="-285750">
              <a:buFontTx/>
              <a:buChar char="-"/>
            </a:pPr>
            <a:r>
              <a:rPr lang="da-DK" dirty="0"/>
              <a:t>Snakker og er en del af familien </a:t>
            </a:r>
          </a:p>
          <a:p>
            <a:pPr marL="285750" indent="-285750">
              <a:buFontTx/>
              <a:buChar char="-"/>
            </a:pPr>
            <a:r>
              <a:rPr lang="da-DK" dirty="0"/>
              <a:t>Er høflig, sød og interesseret i deres liv og kultur</a:t>
            </a:r>
          </a:p>
          <a:p>
            <a:pPr marL="285750" indent="-285750">
              <a:buFontTx/>
              <a:buChar char="-"/>
            </a:pPr>
            <a:r>
              <a:rPr lang="da-DK" dirty="0"/>
              <a:t>Man deler ud af sin egen kultur</a:t>
            </a:r>
          </a:p>
        </p:txBody>
      </p:sp>
      <p:sp>
        <p:nvSpPr>
          <p:cNvPr id="8" name="Tekstboks 7"/>
          <p:cNvSpPr txBox="1"/>
          <p:nvPr/>
        </p:nvSpPr>
        <p:spPr>
          <a:xfrm>
            <a:off x="2929654" y="1268760"/>
            <a:ext cx="58188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/>
              <a:t>Hvad er en Host Family?</a:t>
            </a:r>
          </a:p>
          <a:p>
            <a:r>
              <a:rPr lang="da-DK" dirty="0"/>
              <a:t>En familie der åbner deres hjem for gæster i en periode fordi de har lyst til at møde jer.</a:t>
            </a:r>
          </a:p>
          <a:p>
            <a:r>
              <a:rPr lang="da-DK" dirty="0"/>
              <a:t>Familien får penge, der dækker udgifterne.</a:t>
            </a:r>
          </a:p>
          <a:p>
            <a:r>
              <a:rPr lang="da-DK" dirty="0"/>
              <a:t>Familierne er meget forskellige.</a:t>
            </a:r>
          </a:p>
          <a:p>
            <a:r>
              <a:rPr lang="da-DK" dirty="0"/>
              <a:t>Alle familierne bor i samme område – ca. 15 min gang.</a:t>
            </a:r>
          </a:p>
        </p:txBody>
      </p:sp>
      <p:sp>
        <p:nvSpPr>
          <p:cNvPr id="9" name="Tekstboks 8"/>
          <p:cNvSpPr txBox="1"/>
          <p:nvPr/>
        </p:nvSpPr>
        <p:spPr>
          <a:xfrm>
            <a:off x="5940152" y="3591594"/>
            <a:ext cx="2952328" cy="2092881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da-DK" sz="1600" b="1" dirty="0"/>
              <a:t>I skal ønske og oplyse: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/>
              <a:t>Bo alene eller sammen (evt. med hvem)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/>
              <a:t>Kosthensyn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/>
              <a:t>Allergier</a:t>
            </a:r>
          </a:p>
          <a:p>
            <a:endParaRPr lang="da-DK" dirty="0"/>
          </a:p>
          <a:p>
            <a:r>
              <a:rPr lang="da-DK" dirty="0"/>
              <a:t>*</a:t>
            </a:r>
            <a:r>
              <a:rPr lang="da-DK" sz="1400" dirty="0"/>
              <a:t>Man bor sammen dreng/dreng </a:t>
            </a:r>
            <a:r>
              <a:rPr lang="da-DK" sz="1400" dirty="0" err="1"/>
              <a:t>ell</a:t>
            </a:r>
            <a:r>
              <a:rPr lang="da-DK" sz="1400" dirty="0"/>
              <a:t>. pige/pige</a:t>
            </a:r>
          </a:p>
        </p:txBody>
      </p:sp>
      <p:pic>
        <p:nvPicPr>
          <p:cNvPr id="10" name="Billed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32656"/>
            <a:ext cx="1248139" cy="936104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692696"/>
            <a:ext cx="1368152" cy="912101"/>
          </a:xfrm>
          <a:prstGeom prst="rect">
            <a:avLst/>
          </a:prstGeom>
        </p:spPr>
      </p:pic>
      <p:sp>
        <p:nvSpPr>
          <p:cNvPr id="12" name="Tekstfelt 11"/>
          <p:cNvSpPr txBox="1"/>
          <p:nvPr/>
        </p:nvSpPr>
        <p:spPr>
          <a:xfrm>
            <a:off x="108453" y="6340678"/>
            <a:ext cx="328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7150170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felt 4"/>
          <p:cNvSpPr txBox="1"/>
          <p:nvPr/>
        </p:nvSpPr>
        <p:spPr>
          <a:xfrm>
            <a:off x="480646" y="688920"/>
            <a:ext cx="34432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/>
              <a:t>Roomies &amp; Tilkøb</a:t>
            </a:r>
            <a:endParaRPr lang="da-DK" b="1" dirty="0"/>
          </a:p>
          <a:p>
            <a:r>
              <a:rPr lang="da-DK" b="1" dirty="0"/>
              <a:t>Sedlen skal udfyldes og afleveres i aften!</a:t>
            </a:r>
          </a:p>
        </p:txBody>
      </p:sp>
      <p:sp>
        <p:nvSpPr>
          <p:cNvPr id="6" name="Tekstfelt 5"/>
          <p:cNvSpPr txBox="1"/>
          <p:nvPr/>
        </p:nvSpPr>
        <p:spPr>
          <a:xfrm>
            <a:off x="108453" y="6340678"/>
            <a:ext cx="328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M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62F737A5-FF04-4E45-B9E5-595207C207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23005">
            <a:off x="4943235" y="1505330"/>
            <a:ext cx="3048425" cy="4277322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B27F3057-FFC1-47C6-8624-29C1A34DF417}"/>
              </a:ext>
            </a:extLst>
          </p:cNvPr>
          <p:cNvSpPr txBox="1"/>
          <p:nvPr/>
        </p:nvSpPr>
        <p:spPr>
          <a:xfrm>
            <a:off x="480646" y="2276872"/>
            <a:ext cx="37694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 err="1"/>
              <a:t>Accommodation</a:t>
            </a:r>
            <a:endParaRPr lang="da-DK" b="1" dirty="0"/>
          </a:p>
          <a:p>
            <a:r>
              <a:rPr lang="da-DK" dirty="0"/>
              <a:t>Alene – sammen?</a:t>
            </a:r>
          </a:p>
          <a:p>
            <a:r>
              <a:rPr lang="da-DK" dirty="0"/>
              <a:t>Evt. med hvem?</a:t>
            </a:r>
          </a:p>
          <a:p>
            <a:r>
              <a:rPr lang="da-DK" dirty="0"/>
              <a:t>Allergier &amp; Kosthensyn</a:t>
            </a:r>
          </a:p>
          <a:p>
            <a:endParaRPr lang="da-DK" dirty="0"/>
          </a:p>
          <a:p>
            <a:r>
              <a:rPr lang="da-DK" b="1" dirty="0"/>
              <a:t>Tilkøb</a:t>
            </a:r>
            <a:r>
              <a:rPr lang="da-DK" dirty="0"/>
              <a:t>: BINDENDE </a:t>
            </a:r>
          </a:p>
          <a:p>
            <a:pPr marL="285750" indent="-285750">
              <a:buFontTx/>
              <a:buChar char="-"/>
            </a:pPr>
            <a:r>
              <a:rPr lang="da-DK" dirty="0"/>
              <a:t>Rejse-hoodie (200 kr. i dag)</a:t>
            </a:r>
          </a:p>
          <a:p>
            <a:pPr marL="285750" indent="-285750">
              <a:buFontTx/>
              <a:buChar char="-"/>
            </a:pPr>
            <a:r>
              <a:rPr lang="da-DK" dirty="0"/>
              <a:t>Ridning (350 kr. 12/6)</a:t>
            </a:r>
          </a:p>
        </p:txBody>
      </p:sp>
    </p:spTree>
    <p:extLst>
      <p:ext uri="{BB962C8B-B14F-4D97-AF65-F5344CB8AC3E}">
        <p14:creationId xmlns:p14="http://schemas.microsoft.com/office/powerpoint/2010/main" val="9903042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da-DK" dirty="0"/>
              <a:t>Programmet*</a:t>
            </a: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434727" y="1600199"/>
            <a:ext cx="67691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da-DK" altLang="da-DK" b="1" dirty="0">
                <a:latin typeface="Arial" charset="0"/>
              </a:rPr>
              <a:t>Et udsnit af et program </a:t>
            </a:r>
            <a:r>
              <a:rPr lang="da-DK" altLang="da-DK" b="1" dirty="0">
                <a:solidFill>
                  <a:srgbClr val="FF0000"/>
                </a:solidFill>
                <a:latin typeface="Arial" charset="0"/>
              </a:rPr>
              <a:t>kunne</a:t>
            </a:r>
            <a:r>
              <a:rPr lang="da-DK" altLang="da-DK" b="1" dirty="0">
                <a:latin typeface="Arial" charset="0"/>
              </a:rPr>
              <a:t> se således ud:</a:t>
            </a:r>
          </a:p>
          <a:p>
            <a:pPr defTabSz="914400"/>
            <a:endParaRPr lang="en-GB" altLang="da-DK" dirty="0">
              <a:latin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77"/>
          <a:stretch/>
        </p:blipFill>
        <p:spPr bwMode="auto">
          <a:xfrm>
            <a:off x="5562575" y="1231600"/>
            <a:ext cx="3282504" cy="255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felt 4"/>
          <p:cNvSpPr txBox="1"/>
          <p:nvPr/>
        </p:nvSpPr>
        <p:spPr>
          <a:xfrm>
            <a:off x="108453" y="6340678"/>
            <a:ext cx="328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A</a:t>
            </a:r>
          </a:p>
        </p:txBody>
      </p:sp>
      <p:graphicFrame>
        <p:nvGraphicFramePr>
          <p:cNvPr id="2" name="Tabel 1">
            <a:extLst>
              <a:ext uri="{FF2B5EF4-FFF2-40B4-BE49-F238E27FC236}">
                <a16:creationId xmlns:a16="http://schemas.microsoft.com/office/drawing/2014/main" id="{169B57A5-BA23-4802-94C6-F415D44D08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5832331"/>
              </p:ext>
            </p:extLst>
          </p:nvPr>
        </p:nvGraphicFramePr>
        <p:xfrm>
          <a:off x="683568" y="2429091"/>
          <a:ext cx="4248472" cy="39115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65935">
                  <a:extLst>
                    <a:ext uri="{9D8B030D-6E8A-4147-A177-3AD203B41FA5}">
                      <a16:colId xmlns:a16="http://schemas.microsoft.com/office/drawing/2014/main" val="3626159894"/>
                    </a:ext>
                  </a:extLst>
                </a:gridCol>
                <a:gridCol w="3182537">
                  <a:extLst>
                    <a:ext uri="{9D8B030D-6E8A-4147-A177-3AD203B41FA5}">
                      <a16:colId xmlns:a16="http://schemas.microsoft.com/office/drawing/2014/main" val="1805018235"/>
                    </a:ext>
                  </a:extLst>
                </a:gridCol>
              </a:tblGrid>
              <a:tr h="362654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000">
                          <a:effectLst/>
                        </a:rPr>
                        <a:t>Friday, June 27</a:t>
                      </a:r>
                      <a:endParaRPr lang="da-D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000">
                          <a:effectLst/>
                        </a:rPr>
                        <a:t>Arrival </a:t>
                      </a:r>
                      <a:endParaRPr lang="da-D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233873269"/>
                  </a:ext>
                </a:extLst>
              </a:tr>
              <a:tr h="362654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000">
                          <a:effectLst/>
                        </a:rPr>
                        <a:t>Saturday </a:t>
                      </a:r>
                      <a:endParaRPr lang="da-D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Bournemouth down town with the group </a:t>
                      </a:r>
                      <a:endParaRPr lang="da-D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54767184"/>
                  </a:ext>
                </a:extLst>
              </a:tr>
              <a:tr h="362654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000">
                          <a:effectLst/>
                        </a:rPr>
                        <a:t>Sunday </a:t>
                      </a:r>
                      <a:endParaRPr lang="da-D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000">
                          <a:effectLst/>
                        </a:rPr>
                        <a:t>Day trip</a:t>
                      </a:r>
                      <a:endParaRPr lang="da-D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925823886"/>
                  </a:ext>
                </a:extLst>
              </a:tr>
              <a:tr h="362654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000">
                          <a:effectLst/>
                        </a:rPr>
                        <a:t>Monday </a:t>
                      </a:r>
                      <a:endParaRPr lang="da-D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Morning school / activity in the afternoon or eve </a:t>
                      </a:r>
                      <a:endParaRPr lang="da-D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179216733"/>
                  </a:ext>
                </a:extLst>
              </a:tr>
              <a:tr h="362654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000">
                          <a:effectLst/>
                        </a:rPr>
                        <a:t>Tuesday </a:t>
                      </a:r>
                      <a:endParaRPr lang="da-D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Morning school / activity in the afternoon or eve </a:t>
                      </a:r>
                      <a:endParaRPr lang="da-D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941913797"/>
                  </a:ext>
                </a:extLst>
              </a:tr>
              <a:tr h="362654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000">
                          <a:effectLst/>
                        </a:rPr>
                        <a:t>Wednesday </a:t>
                      </a:r>
                      <a:endParaRPr lang="da-D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000">
                          <a:effectLst/>
                        </a:rPr>
                        <a:t>Day trip </a:t>
                      </a:r>
                      <a:endParaRPr lang="da-D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405232700"/>
                  </a:ext>
                </a:extLst>
              </a:tr>
              <a:tr h="362654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000">
                          <a:effectLst/>
                        </a:rPr>
                        <a:t>Thursday </a:t>
                      </a:r>
                      <a:endParaRPr lang="da-D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Morning school / activity in the afternoon or eve </a:t>
                      </a:r>
                      <a:endParaRPr lang="da-D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72541068"/>
                  </a:ext>
                </a:extLst>
              </a:tr>
              <a:tr h="362654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000">
                          <a:effectLst/>
                        </a:rPr>
                        <a:t>Friday </a:t>
                      </a:r>
                      <a:endParaRPr lang="da-D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000">
                          <a:effectLst/>
                        </a:rPr>
                        <a:t>Bournemouth &amp;/or evening activity </a:t>
                      </a:r>
                      <a:endParaRPr lang="da-D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221583036"/>
                  </a:ext>
                </a:extLst>
              </a:tr>
              <a:tr h="647699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000">
                          <a:effectLst/>
                        </a:rPr>
                        <a:t>Saturday </a:t>
                      </a:r>
                      <a:endParaRPr lang="da-D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Day: Something with the families </a:t>
                      </a:r>
                      <a:endParaRPr lang="da-DK" sz="1100">
                        <a:effectLst/>
                      </a:endParaRPr>
                    </a:p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Evening: Farewell BBQ with C&amp;P and Barney &lt;3 </a:t>
                      </a:r>
                      <a:endParaRPr lang="da-D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328220106"/>
                  </a:ext>
                </a:extLst>
              </a:tr>
              <a:tr h="362654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000">
                          <a:effectLst/>
                        </a:rPr>
                        <a:t>Sunday, July 6</a:t>
                      </a:r>
                      <a:endParaRPr lang="da-D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000" dirty="0" err="1">
                          <a:effectLst/>
                        </a:rPr>
                        <a:t>Departure</a:t>
                      </a:r>
                      <a:r>
                        <a:rPr lang="da-DK" sz="1000" dirty="0">
                          <a:effectLst/>
                        </a:rPr>
                        <a:t> </a:t>
                      </a:r>
                      <a:endParaRPr lang="da-DK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608857801"/>
                  </a:ext>
                </a:extLst>
              </a:tr>
            </a:tbl>
          </a:graphicData>
        </a:graphic>
      </p:graphicFrame>
      <p:pic>
        <p:nvPicPr>
          <p:cNvPr id="4" name="Billede 3">
            <a:extLst>
              <a:ext uri="{FF2B5EF4-FFF2-40B4-BE49-F238E27FC236}">
                <a16:creationId xmlns:a16="http://schemas.microsoft.com/office/drawing/2014/main" id="{394E4529-AD69-43E2-8409-8DF2898B8D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574" y="3938560"/>
            <a:ext cx="3202821" cy="2402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7650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4FC923-70F4-48CE-A14A-3D674292C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Eksempler på aktiviteter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205304C9-75AF-4C5D-9F49-6C56B5BBA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696945">
            <a:off x="74701" y="2067518"/>
            <a:ext cx="2677629" cy="2008222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BA36ACE1-EE99-49F3-A3AB-0D1FBCCE70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885629">
            <a:off x="3541440" y="1637227"/>
            <a:ext cx="2677630" cy="200822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5BD56489-595F-430E-BB2F-2D8F04DB57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749385">
            <a:off x="5557523" y="1623616"/>
            <a:ext cx="2677630" cy="2008223"/>
          </a:xfrm>
          <a:prstGeom prst="rect">
            <a:avLst/>
          </a:prstGeom>
        </p:spPr>
      </p:pic>
      <p:pic>
        <p:nvPicPr>
          <p:cNvPr id="59" name="Billede 58">
            <a:extLst>
              <a:ext uri="{FF2B5EF4-FFF2-40B4-BE49-F238E27FC236}">
                <a16:creationId xmlns:a16="http://schemas.microsoft.com/office/drawing/2014/main" id="{8D1EEE37-32CE-42D2-A6C0-B77861AA2F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85381">
            <a:off x="4116558" y="3672915"/>
            <a:ext cx="2041900" cy="2722533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ED473A1B-006F-4146-B816-50B1C58ABF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60165" flipH="1">
            <a:off x="6900862" y="3588566"/>
            <a:ext cx="1920738" cy="2581472"/>
          </a:xfrm>
          <a:prstGeom prst="rect">
            <a:avLst/>
          </a:prstGeom>
        </p:spPr>
      </p:pic>
      <p:pic>
        <p:nvPicPr>
          <p:cNvPr id="57" name="Billede 56">
            <a:extLst>
              <a:ext uri="{FF2B5EF4-FFF2-40B4-BE49-F238E27FC236}">
                <a16:creationId xmlns:a16="http://schemas.microsoft.com/office/drawing/2014/main" id="{DA73CA8C-E8AC-4171-AD9C-4CECF3353E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98210" y="1683318"/>
            <a:ext cx="1795128" cy="2393504"/>
          </a:xfrm>
          <a:prstGeom prst="rect">
            <a:avLst/>
          </a:prstGeom>
        </p:spPr>
      </p:pic>
      <p:pic>
        <p:nvPicPr>
          <p:cNvPr id="61" name="Billede 60">
            <a:extLst>
              <a:ext uri="{FF2B5EF4-FFF2-40B4-BE49-F238E27FC236}">
                <a16:creationId xmlns:a16="http://schemas.microsoft.com/office/drawing/2014/main" id="{F9CF3A85-937A-4F1F-B56C-7D4EAD51C1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5518" y="3885160"/>
            <a:ext cx="1883753" cy="2511670"/>
          </a:xfrm>
          <a:prstGeom prst="rect">
            <a:avLst/>
          </a:prstGeom>
        </p:spPr>
      </p:pic>
      <p:sp>
        <p:nvSpPr>
          <p:cNvPr id="62" name="Ellipse 61">
            <a:extLst>
              <a:ext uri="{FF2B5EF4-FFF2-40B4-BE49-F238E27FC236}">
                <a16:creationId xmlns:a16="http://schemas.microsoft.com/office/drawing/2014/main" id="{C606DDD8-697A-4E1F-93F1-0071BA9FF36E}"/>
              </a:ext>
            </a:extLst>
          </p:cNvPr>
          <p:cNvSpPr/>
          <p:nvPr/>
        </p:nvSpPr>
        <p:spPr>
          <a:xfrm>
            <a:off x="4463520" y="2636912"/>
            <a:ext cx="108480" cy="72008"/>
          </a:xfrm>
          <a:prstGeom prst="ellipse">
            <a:avLst/>
          </a:prstGeom>
          <a:solidFill>
            <a:schemeClr val="accent6">
              <a:lumMod val="20000"/>
              <a:lumOff val="80000"/>
              <a:alpha val="6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76377DDF-8426-4293-A7F4-B1CEEC35C692}"/>
              </a:ext>
            </a:extLst>
          </p:cNvPr>
          <p:cNvSpPr/>
          <p:nvPr/>
        </p:nvSpPr>
        <p:spPr>
          <a:xfrm>
            <a:off x="2591312" y="2676227"/>
            <a:ext cx="108480" cy="72008"/>
          </a:xfrm>
          <a:prstGeom prst="ellipse">
            <a:avLst/>
          </a:prstGeom>
          <a:solidFill>
            <a:schemeClr val="accent6">
              <a:lumMod val="20000"/>
              <a:lumOff val="80000"/>
              <a:alpha val="6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D2490CD5-C5A0-4034-9F59-979C10E96D9B}"/>
              </a:ext>
            </a:extLst>
          </p:cNvPr>
          <p:cNvSpPr/>
          <p:nvPr/>
        </p:nvSpPr>
        <p:spPr>
          <a:xfrm>
            <a:off x="3069714" y="2708920"/>
            <a:ext cx="108480" cy="72008"/>
          </a:xfrm>
          <a:prstGeom prst="ellipse">
            <a:avLst/>
          </a:prstGeom>
          <a:solidFill>
            <a:schemeClr val="accent6">
              <a:lumMod val="20000"/>
              <a:lumOff val="80000"/>
              <a:alpha val="6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4893139C-8E93-4982-B573-666D3964F525}"/>
              </a:ext>
            </a:extLst>
          </p:cNvPr>
          <p:cNvSpPr/>
          <p:nvPr/>
        </p:nvSpPr>
        <p:spPr>
          <a:xfrm>
            <a:off x="1722018" y="3312988"/>
            <a:ext cx="108480" cy="72008"/>
          </a:xfrm>
          <a:prstGeom prst="ellipse">
            <a:avLst/>
          </a:prstGeom>
          <a:solidFill>
            <a:schemeClr val="accent6">
              <a:lumMod val="20000"/>
              <a:lumOff val="80000"/>
              <a:alpha val="6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044127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el 1"/>
          <p:cNvSpPr>
            <a:spLocks noGrp="1"/>
          </p:cNvSpPr>
          <p:nvPr>
            <p:ph type="title"/>
          </p:nvPr>
        </p:nvSpPr>
        <p:spPr>
          <a:xfrm>
            <a:off x="488051" y="274638"/>
            <a:ext cx="8229600" cy="1143000"/>
          </a:xfrm>
        </p:spPr>
        <p:txBody>
          <a:bodyPr/>
          <a:lstStyle/>
          <a:p>
            <a:r>
              <a:rPr lang="da-DK" altLang="da-DK" dirty="0"/>
              <a:t>Undervisning</a:t>
            </a:r>
          </a:p>
        </p:txBody>
      </p:sp>
      <p:sp>
        <p:nvSpPr>
          <p:cNvPr id="5" name="Tekstboks 4"/>
          <p:cNvSpPr txBox="1"/>
          <p:nvPr/>
        </p:nvSpPr>
        <p:spPr>
          <a:xfrm>
            <a:off x="683568" y="1196752"/>
            <a:ext cx="6705600" cy="3693319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da-DK" altLang="da-DK" b="1" dirty="0"/>
          </a:p>
          <a:p>
            <a:r>
              <a:rPr lang="da-DK" altLang="da-DK" b="1" dirty="0"/>
              <a:t>2-3 x sessions med autentisk engelsk underviser</a:t>
            </a:r>
          </a:p>
          <a:p>
            <a:r>
              <a:rPr lang="da-DK" altLang="da-DK" dirty="0"/>
              <a:t>Formiddagsundervisning: Ca. kl. 09.00 - 12.00 </a:t>
            </a:r>
            <a:br>
              <a:rPr lang="da-DK" altLang="da-DK" dirty="0"/>
            </a:br>
            <a:r>
              <a:rPr lang="da-DK" altLang="da-DK" dirty="0"/>
              <a:t>	</a:t>
            </a:r>
          </a:p>
          <a:p>
            <a:r>
              <a:rPr lang="da-DK" altLang="da-DK" dirty="0"/>
              <a:t>eller	</a:t>
            </a:r>
          </a:p>
          <a:p>
            <a:endParaRPr lang="da-DK" altLang="da-DK" dirty="0"/>
          </a:p>
          <a:p>
            <a:r>
              <a:rPr lang="da-DK" altLang="da-DK" dirty="0"/>
              <a:t>Eftermiddagsundervisning: ca. kl. 13.00-16.00. </a:t>
            </a:r>
          </a:p>
          <a:p>
            <a:endParaRPr lang="da-DK" altLang="da-DK" b="1" dirty="0"/>
          </a:p>
          <a:p>
            <a:r>
              <a:rPr lang="da-DK" altLang="da-DK" dirty="0"/>
              <a:t>Transport til/fra skolen med offentlig bus – ca. 15 min.</a:t>
            </a:r>
            <a:br>
              <a:rPr lang="da-DK" altLang="da-DK" dirty="0"/>
            </a:br>
            <a:r>
              <a:rPr lang="da-DK" altLang="da-DK" dirty="0"/>
              <a:t>Billetter og kort udleveres – ruten læres med voksne.</a:t>
            </a:r>
            <a:br>
              <a:rPr lang="da-DK" altLang="da-DK" dirty="0"/>
            </a:br>
            <a:endParaRPr lang="da-DK" altLang="da-DK" b="1" dirty="0"/>
          </a:p>
          <a:p>
            <a:r>
              <a:rPr lang="da-DK" altLang="da-DK" b="1" dirty="0"/>
              <a:t>Efter undervisning:</a:t>
            </a:r>
          </a:p>
          <a:p>
            <a:r>
              <a:rPr lang="da-DK" altLang="da-DK" dirty="0"/>
              <a:t>Enten på tur eller retur til ”host families”</a:t>
            </a: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078" y="1403648"/>
            <a:ext cx="2962354" cy="1872208"/>
          </a:xfrm>
          <a:prstGeom prst="rect">
            <a:avLst/>
          </a:prstGeom>
        </p:spPr>
      </p:pic>
      <p:sp>
        <p:nvSpPr>
          <p:cNvPr id="6" name="Tekstfelt 5"/>
          <p:cNvSpPr txBox="1"/>
          <p:nvPr/>
        </p:nvSpPr>
        <p:spPr>
          <a:xfrm>
            <a:off x="108454" y="6384470"/>
            <a:ext cx="250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A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331BFF3D-C72B-43F5-9273-C97EFC28E5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20223">
            <a:off x="6088263" y="3729380"/>
            <a:ext cx="2284677" cy="171350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D72420-7A0D-48F7-82D6-D4334E954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1268730"/>
            <a:ext cx="2700645" cy="4073652"/>
          </a:xfrm>
        </p:spPr>
        <p:txBody>
          <a:bodyPr>
            <a:normAutofit/>
          </a:bodyPr>
          <a:lstStyle/>
          <a:p>
            <a:r>
              <a:rPr lang="da-DK" sz="4050" dirty="0"/>
              <a:t>Sikkerhed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4656FDE-2633-7706-8978-1A087B4DA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4814" y="1587596"/>
            <a:ext cx="4668251" cy="4073652"/>
          </a:xfrm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da-DK" sz="1650" dirty="0"/>
              <a:t>Pas bliver på værelset hos host </a:t>
            </a:r>
            <a:r>
              <a:rPr lang="da-DK" sz="1650" dirty="0" err="1"/>
              <a:t>family</a:t>
            </a:r>
            <a:r>
              <a:rPr lang="da-DK" sz="1650" dirty="0"/>
              <a:t> – alle får en kopi af passet der bæres på sig.</a:t>
            </a:r>
          </a:p>
          <a:p>
            <a:r>
              <a:rPr lang="da-DK" sz="1650" dirty="0"/>
              <a:t>Altid mindst 3 sammen – vi hjælper med at alle er i en gruppe.</a:t>
            </a:r>
          </a:p>
          <a:p>
            <a:r>
              <a:rPr lang="da-DK" sz="1650" dirty="0"/>
              <a:t>Alle har altid strøm, udlandstelefoni og mobildata på telefonen.</a:t>
            </a:r>
          </a:p>
          <a:p>
            <a:r>
              <a:rPr lang="da-DK" sz="1650" dirty="0"/>
              <a:t>Alle har </a:t>
            </a:r>
            <a:r>
              <a:rPr lang="da-DK" sz="1650" dirty="0" err="1"/>
              <a:t>powerbank</a:t>
            </a:r>
            <a:r>
              <a:rPr lang="da-DK" sz="1650" dirty="0"/>
              <a:t> med.</a:t>
            </a:r>
          </a:p>
          <a:p>
            <a:r>
              <a:rPr lang="da-DK" sz="1650" dirty="0"/>
              <a:t>Nøglesnor på i lufthavne.</a:t>
            </a:r>
          </a:p>
          <a:p>
            <a:r>
              <a:rPr lang="da-DK" sz="1650" dirty="0"/>
              <a:t>Danskerlisten – tilmeld dig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6D923FB0-A6A6-407B-BD1F-A4E5E967F8CC}"/>
              </a:ext>
            </a:extLst>
          </p:cNvPr>
          <p:cNvSpPr/>
          <p:nvPr/>
        </p:nvSpPr>
        <p:spPr>
          <a:xfrm>
            <a:off x="155887" y="6381328"/>
            <a:ext cx="326572" cy="33745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solidFill>
                  <a:schemeClr val="tx1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4504452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74840C-E509-474B-C2E4-0D949119D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994172"/>
          </a:xfrm>
        </p:spPr>
        <p:txBody>
          <a:bodyPr>
            <a:normAutofit/>
          </a:bodyPr>
          <a:lstStyle/>
          <a:p>
            <a:r>
              <a:rPr lang="da-DK" sz="4050" dirty="0"/>
              <a:t>Pakkeliste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5666783-081B-E20E-0718-66D1310175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607" y="2190058"/>
            <a:ext cx="4251306" cy="3536848"/>
          </a:xfrm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 lnSpcReduction="10000"/>
          </a:bodyPr>
          <a:lstStyle/>
          <a:p>
            <a:pPr marL="0" indent="0">
              <a:buNone/>
            </a:pPr>
            <a:r>
              <a:rPr lang="da-DK" sz="1600" b="1" dirty="0"/>
              <a:t>HÅNDBAGAGE</a:t>
            </a:r>
            <a:br>
              <a:rPr lang="da-DK" sz="1600" b="1" dirty="0"/>
            </a:br>
            <a:r>
              <a:rPr lang="da-DK" sz="1600" i="1" dirty="0"/>
              <a:t>Max 10 kg. I alt</a:t>
            </a:r>
          </a:p>
          <a:p>
            <a:pPr marL="0" indent="0">
              <a:buNone/>
            </a:pPr>
            <a:r>
              <a:rPr lang="da-DK" sz="1600" i="1" dirty="0"/>
              <a:t>1x kabinetrolley / rejsetaske (over head) 55x40x23 cm</a:t>
            </a:r>
          </a:p>
          <a:p>
            <a:pPr marL="0" indent="0">
              <a:buNone/>
            </a:pPr>
            <a:r>
              <a:rPr lang="da-DK" sz="1600" i="1" dirty="0"/>
              <a:t>1x under sædet med personlige ejendele:</a:t>
            </a:r>
          </a:p>
          <a:p>
            <a:r>
              <a:rPr lang="da-DK" sz="1600" dirty="0">
                <a:solidFill>
                  <a:srgbClr val="FF0000"/>
                </a:solidFill>
              </a:rPr>
              <a:t>Pas</a:t>
            </a:r>
          </a:p>
          <a:p>
            <a:r>
              <a:rPr lang="da-DK" sz="1600" dirty="0"/>
              <a:t>Boardingkort (udleveres i lufthavnen)</a:t>
            </a:r>
          </a:p>
          <a:p>
            <a:r>
              <a:rPr lang="da-DK" sz="1600" dirty="0"/>
              <a:t>Penge/kreditkort</a:t>
            </a:r>
          </a:p>
          <a:p>
            <a:r>
              <a:rPr lang="da-DK" sz="1600" dirty="0"/>
              <a:t>Mobiltelefon med udlandstelefoni og rigeligt data</a:t>
            </a:r>
          </a:p>
          <a:p>
            <a:r>
              <a:rPr lang="da-DK" sz="1600" dirty="0"/>
              <a:t>Kuglepen</a:t>
            </a:r>
          </a:p>
          <a:p>
            <a:r>
              <a:rPr lang="da-DK" sz="1600" dirty="0" err="1"/>
              <a:t>Powerbank</a:t>
            </a:r>
            <a:r>
              <a:rPr lang="da-DK" sz="1600" dirty="0"/>
              <a:t> &amp; Oplader</a:t>
            </a:r>
          </a:p>
          <a:p>
            <a:r>
              <a:rPr lang="da-DK" sz="1600" dirty="0"/>
              <a:t>Høretelefoner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82040D2B-A511-4AAC-9574-874C6A0465DA}"/>
              </a:ext>
            </a:extLst>
          </p:cNvPr>
          <p:cNvSpPr/>
          <p:nvPr/>
        </p:nvSpPr>
        <p:spPr>
          <a:xfrm>
            <a:off x="155887" y="5575252"/>
            <a:ext cx="326572" cy="33745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8" name="Pladsholder til indhold 2">
            <a:extLst>
              <a:ext uri="{FF2B5EF4-FFF2-40B4-BE49-F238E27FC236}">
                <a16:creationId xmlns:a16="http://schemas.microsoft.com/office/drawing/2014/main" id="{BBEC3056-34B9-4D59-9EC6-11D8929ED73C}"/>
              </a:ext>
            </a:extLst>
          </p:cNvPr>
          <p:cNvSpPr txBox="1">
            <a:spLocks/>
          </p:cNvSpPr>
          <p:nvPr/>
        </p:nvSpPr>
        <p:spPr>
          <a:xfrm>
            <a:off x="4940913" y="2125266"/>
            <a:ext cx="4105115" cy="3846965"/>
          </a:xfrm>
          <a:prstGeom prst="rect">
            <a:avLst/>
          </a:prstGeom>
        </p:spPr>
        <p:txBody>
          <a:bodyPr vert="horz" lIns="68580" tIns="34290" rIns="68580" bIns="3429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2100" b="1" dirty="0"/>
              <a:t>KUFFERT, INDTJEKKET</a:t>
            </a:r>
          </a:p>
          <a:p>
            <a:pPr marL="0" indent="0">
              <a:buNone/>
            </a:pPr>
            <a:r>
              <a:rPr lang="da-DK" sz="2100" dirty="0"/>
              <a:t>Max 23 kg (x2)</a:t>
            </a:r>
          </a:p>
          <a:p>
            <a:r>
              <a:rPr lang="da-DK" sz="2100" dirty="0"/>
              <a:t>Praktisk fodtøj - vi kommer til at gå meget!</a:t>
            </a:r>
            <a:endParaRPr lang="da-DK" sz="1500" dirty="0"/>
          </a:p>
          <a:p>
            <a:r>
              <a:rPr lang="da-DK" sz="2100" dirty="0"/>
              <a:t>Praktisk tøj til blandet vejr – også regnvejr</a:t>
            </a:r>
          </a:p>
          <a:p>
            <a:r>
              <a:rPr lang="da-DK" sz="2100" dirty="0"/>
              <a:t>Et sæt let tøj/sko til udsmidning (</a:t>
            </a:r>
            <a:r>
              <a:rPr lang="da-DK" sz="2100" dirty="0" err="1"/>
              <a:t>mud</a:t>
            </a:r>
            <a:r>
              <a:rPr lang="da-DK" sz="2100" dirty="0"/>
              <a:t> </a:t>
            </a:r>
            <a:r>
              <a:rPr lang="da-DK" sz="2100" dirty="0" err="1"/>
              <a:t>trail</a:t>
            </a:r>
            <a:r>
              <a:rPr lang="da-DK" sz="2100" dirty="0"/>
              <a:t>)</a:t>
            </a:r>
          </a:p>
          <a:p>
            <a:r>
              <a:rPr lang="da-DK" sz="2100" dirty="0"/>
              <a:t>Undertøj &amp; sokker til mindst 10 dage</a:t>
            </a:r>
            <a:endParaRPr lang="da-DK" sz="1500" dirty="0"/>
          </a:p>
          <a:p>
            <a:r>
              <a:rPr lang="da-DK" sz="2100" dirty="0"/>
              <a:t>Nattøj</a:t>
            </a:r>
            <a:endParaRPr lang="da-DK" sz="1500" dirty="0"/>
          </a:p>
          <a:p>
            <a:r>
              <a:rPr lang="da-DK" sz="2100" dirty="0"/>
              <a:t>Solbriller/hat</a:t>
            </a:r>
          </a:p>
          <a:p>
            <a:r>
              <a:rPr lang="da-DK" sz="2100" dirty="0"/>
              <a:t>Badetøj og strandhåndklæde</a:t>
            </a:r>
          </a:p>
          <a:p>
            <a:r>
              <a:rPr lang="da-DK" sz="2100" dirty="0"/>
              <a:t>Jakke og lune trøjer (lag på lag)</a:t>
            </a:r>
          </a:p>
          <a:p>
            <a:r>
              <a:rPr lang="da-DK" sz="2100" dirty="0"/>
              <a:t>Regnjakke / Paraply</a:t>
            </a:r>
            <a:endParaRPr lang="da-DK" sz="1500" dirty="0"/>
          </a:p>
          <a:p>
            <a:r>
              <a:rPr lang="da-DK" sz="2100" dirty="0"/>
              <a:t>Toiletsager inkl. solcreme, hygiejneprodukter, basal medicin, plastre, vabelplastre mv.</a:t>
            </a:r>
            <a:endParaRPr lang="da-DK" sz="1500" dirty="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5CB8D1AB-A714-434D-9649-6019917BABC9}"/>
              </a:ext>
            </a:extLst>
          </p:cNvPr>
          <p:cNvSpPr/>
          <p:nvPr/>
        </p:nvSpPr>
        <p:spPr>
          <a:xfrm>
            <a:off x="7026386" y="864735"/>
            <a:ext cx="1872208" cy="99417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Du skal SELV kunne bære ALLE dine ting </a:t>
            </a:r>
            <a:r>
              <a:rPr lang="da-DK" dirty="0">
                <a:sym typeface="Wingdings" panose="05000000000000000000" pitchFamily="2" charset="2"/>
              </a:rPr>
              <a:t>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668722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1962DA-3536-455F-9A2F-377BB1640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Regler &amp; Forventninger</a:t>
            </a:r>
          </a:p>
        </p:txBody>
      </p:sp>
      <p:sp>
        <p:nvSpPr>
          <p:cNvPr id="4" name="Pladsholder til indhold 2">
            <a:extLst>
              <a:ext uri="{FF2B5EF4-FFF2-40B4-BE49-F238E27FC236}">
                <a16:creationId xmlns:a16="http://schemas.microsoft.com/office/drawing/2014/main" id="{A0561AD0-E810-40C2-BC47-6E34344B11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da-DK" sz="2000" dirty="0">
                <a:latin typeface="Calibri"/>
                <a:ea typeface="Calibri"/>
                <a:cs typeface="Calibri"/>
              </a:rPr>
              <a:t>Jeg indtager ikke alkohol, hash og lignende, som er fuldstændig forbudt.</a:t>
            </a:r>
          </a:p>
          <a:p>
            <a:pPr marL="457200" indent="-457200">
              <a:buFont typeface="+mj-lt"/>
              <a:buAutoNum type="arabicPeriod"/>
            </a:pPr>
            <a:r>
              <a:rPr lang="da-DK" sz="2000" dirty="0">
                <a:latin typeface="Calibri"/>
                <a:ea typeface="Calibri"/>
                <a:cs typeface="Calibri"/>
              </a:rPr>
              <a:t>Jeg forlader ikke host </a:t>
            </a:r>
            <a:r>
              <a:rPr lang="da-DK" sz="2000" dirty="0" err="1">
                <a:latin typeface="Calibri"/>
                <a:ea typeface="Calibri"/>
                <a:cs typeface="Calibri"/>
              </a:rPr>
              <a:t>family</a:t>
            </a:r>
            <a:r>
              <a:rPr lang="da-DK" sz="2000" dirty="0">
                <a:latin typeface="Calibri"/>
                <a:ea typeface="Calibri"/>
                <a:cs typeface="Calibri"/>
              </a:rPr>
              <a:t> efter </a:t>
            </a:r>
            <a:r>
              <a:rPr lang="da-DK" sz="2000" dirty="0" err="1">
                <a:latin typeface="Calibri"/>
                <a:ea typeface="Calibri"/>
                <a:cs typeface="Calibri"/>
              </a:rPr>
              <a:t>curfew</a:t>
            </a:r>
            <a:r>
              <a:rPr lang="da-DK" sz="2000" dirty="0">
                <a:latin typeface="Calibri"/>
                <a:ea typeface="Calibri"/>
                <a:cs typeface="Calibri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da-DK" sz="2000" dirty="0">
                <a:latin typeface="Calibri"/>
                <a:ea typeface="Calibri"/>
                <a:cs typeface="Calibri"/>
              </a:rPr>
              <a:t>Jeg færdes altid med mindst to andre medmindre andet er specifikt aftalt med en voksen, samt i det aftalte område og tidsrum.</a:t>
            </a:r>
          </a:p>
          <a:p>
            <a:pPr marL="457200" indent="-457200">
              <a:buFont typeface="+mj-lt"/>
              <a:buAutoNum type="arabicPeriod"/>
            </a:pPr>
            <a:r>
              <a:rPr lang="da-DK" sz="2000" dirty="0">
                <a:latin typeface="Calibri"/>
                <a:ea typeface="Calibri"/>
                <a:cs typeface="Calibri"/>
              </a:rPr>
              <a:t>Jeg har ikke seksuel aktivitet på rejsen.</a:t>
            </a:r>
          </a:p>
          <a:p>
            <a:pPr marL="457200" indent="-457200">
              <a:buFont typeface="+mj-lt"/>
              <a:buAutoNum type="arabicPeriod"/>
            </a:pPr>
            <a:r>
              <a:rPr lang="da-DK" sz="2000" dirty="0">
                <a:latin typeface="Calibri"/>
                <a:ea typeface="Calibri"/>
                <a:cs typeface="Calibri"/>
              </a:rPr>
              <a:t>Jeg møder til den aftalte tid og deltager i det fælles program.</a:t>
            </a:r>
          </a:p>
          <a:p>
            <a:pPr marL="457200" indent="-457200">
              <a:buFont typeface="+mj-lt"/>
              <a:buAutoNum type="arabicPeriod"/>
            </a:pPr>
            <a:r>
              <a:rPr lang="da-DK" sz="2000" dirty="0">
                <a:latin typeface="Calibri"/>
                <a:ea typeface="Calibri"/>
                <a:cs typeface="Calibri"/>
              </a:rPr>
              <a:t>Jeg indtager ikke nikotinprodukter, energidrikke og lign. på turen.</a:t>
            </a:r>
          </a:p>
          <a:p>
            <a:pPr marL="457200" indent="-457200">
              <a:buFont typeface="+mj-lt"/>
              <a:buAutoNum type="arabicPeriod"/>
            </a:pPr>
            <a:r>
              <a:rPr lang="da-DK" sz="2000" dirty="0">
                <a:latin typeface="Calibri"/>
                <a:ea typeface="Calibri"/>
                <a:cs typeface="Calibri"/>
              </a:rPr>
              <a:t>Jeg er fleksibel og hensynsfuld og respekterer mine medrejsende og den lokale kultur jeg indgår i – herunder host </a:t>
            </a:r>
            <a:r>
              <a:rPr lang="da-DK" sz="2000" dirty="0" err="1">
                <a:latin typeface="Calibri"/>
                <a:ea typeface="Calibri"/>
                <a:cs typeface="Calibri"/>
              </a:rPr>
              <a:t>family</a:t>
            </a:r>
            <a:r>
              <a:rPr lang="da-DK" sz="2000" dirty="0">
                <a:latin typeface="Calibri"/>
                <a:ea typeface="Calibri"/>
                <a:cs typeface="Calibri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da-DK" sz="2000" dirty="0">
                <a:latin typeface="Calibri"/>
                <a:ea typeface="Calibri"/>
                <a:cs typeface="Calibri"/>
              </a:rPr>
              <a:t>Jeg bidrager til, at der er nattero på værelserne kl. 23 – stille i huset omkring kl. 21.</a:t>
            </a:r>
          </a:p>
          <a:p>
            <a:pPr marL="457200" indent="-457200">
              <a:buFont typeface="+mj-lt"/>
              <a:buAutoNum type="arabicPeriod"/>
            </a:pPr>
            <a:r>
              <a:rPr lang="da-DK" sz="2000" dirty="0">
                <a:latin typeface="Calibri"/>
                <a:ea typeface="Calibri"/>
                <a:cs typeface="Calibri"/>
              </a:rPr>
              <a:t>Jeg overholder familiens husregler og henstillinger – også fra de andre voksne.</a:t>
            </a:r>
          </a:p>
          <a:p>
            <a:pPr marL="457200" indent="-457200">
              <a:buFont typeface="+mj-lt"/>
              <a:buAutoNum type="arabicPeriod"/>
            </a:pPr>
            <a:r>
              <a:rPr lang="da-DK" sz="2000" dirty="0">
                <a:latin typeface="Calibri"/>
                <a:ea typeface="Calibri"/>
                <a:cs typeface="Calibri"/>
              </a:rPr>
              <a:t>Jeg bruger IKKE </a:t>
            </a:r>
            <a:r>
              <a:rPr lang="da-DK" sz="2000" i="1" dirty="0">
                <a:latin typeface="Calibri"/>
                <a:ea typeface="Calibri"/>
                <a:cs typeface="Calibri"/>
              </a:rPr>
              <a:t>the F </a:t>
            </a:r>
            <a:r>
              <a:rPr lang="da-DK" sz="2000" i="1" dirty="0" err="1">
                <a:latin typeface="Calibri"/>
                <a:ea typeface="Calibri"/>
                <a:cs typeface="Calibri"/>
              </a:rPr>
              <a:t>word</a:t>
            </a:r>
            <a:r>
              <a:rPr lang="da-DK" sz="2000" i="1" dirty="0">
                <a:latin typeface="Calibri"/>
                <a:ea typeface="Calibri"/>
                <a:cs typeface="Calibri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da-DK" sz="2000" dirty="0">
                <a:latin typeface="Calibri"/>
                <a:ea typeface="Calibri"/>
                <a:cs typeface="Calibri"/>
              </a:rPr>
              <a:t>Jeg bader kun med tilladelse fra mine forældre og efter aftale med de voksne.</a:t>
            </a:r>
            <a:endParaRPr lang="da-DK" sz="2000" dirty="0">
              <a:latin typeface="Aptos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63623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4E215D-C3DE-420A-B49B-933DE5A5C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Rejsedokumenter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5FA0662-496E-4E37-BDB7-9505CC266C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/>
          <a:lstStyle/>
          <a:p>
            <a:r>
              <a:rPr lang="da-DK" dirty="0"/>
              <a:t>Udfyld dokument 1-4 hjemme</a:t>
            </a:r>
          </a:p>
          <a:p>
            <a:r>
              <a:rPr lang="da-DK" dirty="0"/>
              <a:t>Vedlæg kopi af:</a:t>
            </a:r>
          </a:p>
          <a:p>
            <a:pPr lvl="1"/>
            <a:r>
              <a:rPr lang="da-DK" dirty="0"/>
              <a:t>Rejseforsikring (oversigt med policenummer)</a:t>
            </a:r>
          </a:p>
          <a:p>
            <a:pPr lvl="1"/>
            <a:r>
              <a:rPr lang="da-DK" dirty="0"/>
              <a:t>Gult sundhedskort</a:t>
            </a:r>
          </a:p>
          <a:p>
            <a:pPr lvl="1"/>
            <a:r>
              <a:rPr lang="da-DK" dirty="0"/>
              <a:t>(Opholdstilladelse, hvis aktuelt)</a:t>
            </a:r>
          </a:p>
          <a:p>
            <a:pPr lvl="1"/>
            <a:r>
              <a:rPr lang="da-DK" dirty="0"/>
              <a:t>Gyldigt pas – helst + 1 måned</a:t>
            </a:r>
          </a:p>
          <a:p>
            <a:pPr lvl="1"/>
            <a:r>
              <a:rPr lang="da-DK" dirty="0"/>
              <a:t>ETA</a:t>
            </a:r>
          </a:p>
          <a:p>
            <a:r>
              <a:rPr lang="da-DK" dirty="0"/>
              <a:t>Udfyld dokument 5 nu og aflever i dag</a:t>
            </a:r>
          </a:p>
          <a:p>
            <a:pPr marL="457200" lvl="1" indent="0" algn="ctr">
              <a:buNone/>
            </a:pPr>
            <a:r>
              <a:rPr lang="da-DK" dirty="0">
                <a:solidFill>
                  <a:srgbClr val="FF0000"/>
                </a:solidFill>
              </a:rPr>
              <a:t>Alt andet afleveres senest 1. juni på kontoret i Rødovre/Hvidovre (alt på én gang, samlet)</a:t>
            </a:r>
          </a:p>
        </p:txBody>
      </p:sp>
    </p:spTree>
    <p:extLst>
      <p:ext uri="{BB962C8B-B14F-4D97-AF65-F5344CB8AC3E}">
        <p14:creationId xmlns:p14="http://schemas.microsoft.com/office/powerpoint/2010/main" val="8848288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3792" y="160348"/>
            <a:ext cx="7918648" cy="2103164"/>
          </a:xfrm>
        </p:spPr>
        <p:txBody>
          <a:bodyPr/>
          <a:lstStyle/>
          <a:p>
            <a:r>
              <a:rPr lang="da-DK" b="1" dirty="0"/>
              <a:t>Sidste rejsemøde</a:t>
            </a:r>
            <a:br>
              <a:rPr lang="da-DK" sz="3600" b="1" dirty="0"/>
            </a:br>
            <a:r>
              <a:rPr lang="da-DK" sz="3600" dirty="0">
                <a:solidFill>
                  <a:srgbClr val="FF0000"/>
                </a:solidFill>
              </a:rPr>
              <a:t>Torsdag den 12. juni 2025 kl. 16:30-18:00</a:t>
            </a:r>
            <a:br>
              <a:rPr lang="da-DK" sz="3600" dirty="0">
                <a:solidFill>
                  <a:srgbClr val="FF0000"/>
                </a:solidFill>
              </a:rPr>
            </a:br>
            <a:r>
              <a:rPr lang="da-DK" sz="3600" dirty="0">
                <a:solidFill>
                  <a:srgbClr val="FF0000"/>
                </a:solidFill>
              </a:rPr>
              <a:t>(fra </a:t>
            </a:r>
            <a:r>
              <a:rPr lang="da-DK" sz="3200" dirty="0">
                <a:solidFill>
                  <a:srgbClr val="FF0000"/>
                </a:solidFill>
              </a:rPr>
              <a:t>17:15 med forældre)</a:t>
            </a:r>
            <a:endParaRPr lang="da-DK" sz="3600" b="1" dirty="0">
              <a:solidFill>
                <a:srgbClr val="FF0000"/>
              </a:solidFill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3253883" y="6263734"/>
            <a:ext cx="26362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altLang="da-DK" sz="2800" b="1" dirty="0"/>
              <a:t>Tak for i aften!</a:t>
            </a:r>
            <a:endParaRPr lang="da-DK" sz="2800" dirty="0"/>
          </a:p>
        </p:txBody>
      </p:sp>
      <p:sp>
        <p:nvSpPr>
          <p:cNvPr id="8" name="Tekstfelt 7"/>
          <p:cNvSpPr txBox="1"/>
          <p:nvPr/>
        </p:nvSpPr>
        <p:spPr>
          <a:xfrm>
            <a:off x="108453" y="6340678"/>
            <a:ext cx="647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L/M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C52727D2-67A0-4826-9A29-B258334879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4097" y="2155267"/>
            <a:ext cx="3075806" cy="410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3644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A0882D-86C3-4952-9C5C-D4A64EA2D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da-DK" dirty="0"/>
              <a:t>De voksne</a:t>
            </a:r>
          </a:p>
        </p:txBody>
      </p:sp>
      <p:grpSp>
        <p:nvGrpSpPr>
          <p:cNvPr id="4" name="Gruppe 3">
            <a:extLst>
              <a:ext uri="{FF2B5EF4-FFF2-40B4-BE49-F238E27FC236}">
                <a16:creationId xmlns:a16="http://schemas.microsoft.com/office/drawing/2014/main" id="{4641E2FA-73DF-42FB-A9F8-F3EF3E9D0D8A}"/>
              </a:ext>
            </a:extLst>
          </p:cNvPr>
          <p:cNvGrpSpPr/>
          <p:nvPr/>
        </p:nvGrpSpPr>
        <p:grpSpPr>
          <a:xfrm>
            <a:off x="-180528" y="1603056"/>
            <a:ext cx="4525724" cy="3264984"/>
            <a:chOff x="4254164" y="2547188"/>
            <a:chExt cx="4525724" cy="3264984"/>
          </a:xfrm>
        </p:grpSpPr>
        <p:pic>
          <p:nvPicPr>
            <p:cNvPr id="5" name="Billede 4">
              <a:extLst>
                <a:ext uri="{FF2B5EF4-FFF2-40B4-BE49-F238E27FC236}">
                  <a16:creationId xmlns:a16="http://schemas.microsoft.com/office/drawing/2014/main" id="{E95060EE-D37A-42BC-B531-C6F7C19D43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2461" y="2547188"/>
              <a:ext cx="3045313" cy="3264984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sp>
          <p:nvSpPr>
            <p:cNvPr id="6" name="Rektangel 5">
              <a:extLst>
                <a:ext uri="{FF2B5EF4-FFF2-40B4-BE49-F238E27FC236}">
                  <a16:creationId xmlns:a16="http://schemas.microsoft.com/office/drawing/2014/main" id="{7D982B23-FAD5-435F-ABAD-BD2DC83BCFBE}"/>
                </a:ext>
              </a:extLst>
            </p:cNvPr>
            <p:cNvSpPr/>
            <p:nvPr/>
          </p:nvSpPr>
          <p:spPr>
            <a:xfrm rot="20411235">
              <a:off x="4254164" y="2675753"/>
              <a:ext cx="2042160" cy="4572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2800" b="1" dirty="0">
                  <a:solidFill>
                    <a:schemeClr val="tx1"/>
                  </a:solidFill>
                </a:rPr>
                <a:t>Anne</a:t>
              </a:r>
            </a:p>
          </p:txBody>
        </p:sp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4457F20F-BE27-4C6D-AA38-E937B8112A93}"/>
                </a:ext>
              </a:extLst>
            </p:cNvPr>
            <p:cNvSpPr/>
            <p:nvPr/>
          </p:nvSpPr>
          <p:spPr>
            <a:xfrm rot="1160632">
              <a:off x="6737728" y="5235132"/>
              <a:ext cx="2042160" cy="4572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2800" b="1" dirty="0">
                  <a:solidFill>
                    <a:schemeClr val="tx1"/>
                  </a:solidFill>
                </a:rPr>
                <a:t>Mie</a:t>
              </a:r>
            </a:p>
          </p:txBody>
        </p:sp>
      </p:grpSp>
      <p:pic>
        <p:nvPicPr>
          <p:cNvPr id="8" name="Billede 7" descr="Ingen tilgængelig billedbeskrivelse.">
            <a:extLst>
              <a:ext uri="{FF2B5EF4-FFF2-40B4-BE49-F238E27FC236}">
                <a16:creationId xmlns:a16="http://schemas.microsoft.com/office/drawing/2014/main" id="{8F05B9C5-8B30-46AA-BF7B-191502CF547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" b="1"/>
          <a:stretch/>
        </p:blipFill>
        <p:spPr>
          <a:xfrm>
            <a:off x="6730065" y="2185194"/>
            <a:ext cx="2228642" cy="22286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C769DF25-C2E3-4015-8843-9C71AC734E8F}"/>
              </a:ext>
            </a:extLst>
          </p:cNvPr>
          <p:cNvSpPr txBox="1"/>
          <p:nvPr/>
        </p:nvSpPr>
        <p:spPr>
          <a:xfrm rot="1074578">
            <a:off x="7468570" y="1954360"/>
            <a:ext cx="168309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a-DK" sz="2400" b="1" dirty="0"/>
              <a:t>Lise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4A59196C-03BA-4E5B-9ABD-3CA507CD4BBE}"/>
              </a:ext>
            </a:extLst>
          </p:cNvPr>
          <p:cNvSpPr txBox="1"/>
          <p:nvPr/>
        </p:nvSpPr>
        <p:spPr>
          <a:xfrm>
            <a:off x="395536" y="980728"/>
            <a:ext cx="1398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/>
              <a:t>Hele rejsen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DAD595FF-EE9A-4CC5-8CF5-3CDF0C14A4CC}"/>
              </a:ext>
            </a:extLst>
          </p:cNvPr>
          <p:cNvSpPr txBox="1"/>
          <p:nvPr/>
        </p:nvSpPr>
        <p:spPr>
          <a:xfrm>
            <a:off x="1979712" y="4941168"/>
            <a:ext cx="1786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/>
              <a:t>Opstart, </a:t>
            </a:r>
          </a:p>
          <a:p>
            <a:pPr algn="ctr"/>
            <a:r>
              <a:rPr lang="da-DK" dirty="0"/>
              <a:t>fredag-mandag</a:t>
            </a: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BA73A74B-0D17-4A1C-89A1-F942D7DAAF75}"/>
              </a:ext>
            </a:extLst>
          </p:cNvPr>
          <p:cNvSpPr txBox="1"/>
          <p:nvPr/>
        </p:nvSpPr>
        <p:spPr>
          <a:xfrm>
            <a:off x="7639036" y="1417638"/>
            <a:ext cx="1542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/>
              <a:t>Planlægning</a:t>
            </a:r>
          </a:p>
        </p:txBody>
      </p:sp>
      <p:pic>
        <p:nvPicPr>
          <p:cNvPr id="14" name="Billede 13">
            <a:extLst>
              <a:ext uri="{FF2B5EF4-FFF2-40B4-BE49-F238E27FC236}">
                <a16:creationId xmlns:a16="http://schemas.microsoft.com/office/drawing/2014/main" id="{EA4F659B-A7D5-42E3-9DF2-1FDE416B94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88438">
            <a:off x="4311354" y="1381449"/>
            <a:ext cx="2448739" cy="32649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kstfelt 14">
            <a:extLst>
              <a:ext uri="{FF2B5EF4-FFF2-40B4-BE49-F238E27FC236}">
                <a16:creationId xmlns:a16="http://schemas.microsoft.com/office/drawing/2014/main" id="{E674D3EF-5309-4843-88B2-A1A43E717E07}"/>
              </a:ext>
            </a:extLst>
          </p:cNvPr>
          <p:cNvSpPr txBox="1"/>
          <p:nvPr/>
        </p:nvSpPr>
        <p:spPr>
          <a:xfrm rot="1074578">
            <a:off x="5205631" y="4036645"/>
            <a:ext cx="168309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a-DK" sz="2400" b="1" dirty="0"/>
              <a:t>(Pete)</a:t>
            </a:r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1C6782C9-11F8-429A-B59F-E69ECA35DC0C}"/>
              </a:ext>
            </a:extLst>
          </p:cNvPr>
          <p:cNvSpPr txBox="1"/>
          <p:nvPr/>
        </p:nvSpPr>
        <p:spPr>
          <a:xfrm rot="20798196">
            <a:off x="4322662" y="1457015"/>
            <a:ext cx="168309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a-DK" sz="2400" b="1" dirty="0"/>
              <a:t>Carole</a:t>
            </a:r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AA44A027-2611-44AF-86FA-593FE7A303F3}"/>
              </a:ext>
            </a:extLst>
          </p:cNvPr>
          <p:cNvSpPr txBox="1"/>
          <p:nvPr/>
        </p:nvSpPr>
        <p:spPr>
          <a:xfrm>
            <a:off x="4139952" y="4581128"/>
            <a:ext cx="1542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/>
              <a:t>Organizer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0AC84C5B-CF01-4230-9568-9D16D6D28C9F}"/>
              </a:ext>
            </a:extLst>
          </p:cNvPr>
          <p:cNvSpPr/>
          <p:nvPr/>
        </p:nvSpPr>
        <p:spPr>
          <a:xfrm>
            <a:off x="5431841" y="5361358"/>
            <a:ext cx="3527878" cy="1346334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000" b="1" dirty="0"/>
              <a:t>Send 1 besked/sms med teksten [Navn, by, BM] til:</a:t>
            </a:r>
          </a:p>
          <a:p>
            <a:pPr algn="ctr"/>
            <a:r>
              <a:rPr lang="da-DK" b="1" dirty="0"/>
              <a:t>Anne:</a:t>
            </a:r>
            <a:r>
              <a:rPr lang="da-DK" b="1" dirty="0">
                <a:solidFill>
                  <a:schemeClr val="bg1"/>
                </a:solidFill>
              </a:rPr>
              <a:t> 30 76 85 20</a:t>
            </a:r>
          </a:p>
          <a:p>
            <a:pPr algn="ctr"/>
            <a:r>
              <a:rPr lang="da-DK" b="1" dirty="0">
                <a:solidFill>
                  <a:schemeClr val="bg1"/>
                </a:solidFill>
              </a:rPr>
              <a:t>Mie: 30 76 85 23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04E0E722-F43F-48DE-8260-843982205468}"/>
              </a:ext>
            </a:extLst>
          </p:cNvPr>
          <p:cNvSpPr/>
          <p:nvPr/>
        </p:nvSpPr>
        <p:spPr>
          <a:xfrm>
            <a:off x="541882" y="5779032"/>
            <a:ext cx="3527878" cy="858291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000" b="1" dirty="0"/>
              <a:t>Hent WhatsApp til din mobil</a:t>
            </a:r>
            <a:endParaRPr lang="da-DK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28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236F78-F500-4919-B6B4-12248058F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Når ungdomsskolen tager på tur…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553623A-CD3F-4ECC-BBEA-CE48F6F257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sz="2400" dirty="0"/>
              <a:t>Unge lærer nye unge at kende</a:t>
            </a:r>
          </a:p>
          <a:p>
            <a:r>
              <a:rPr lang="da-DK" sz="2400" dirty="0"/>
              <a:t>Unge udvikler selvstændighed</a:t>
            </a:r>
          </a:p>
          <a:p>
            <a:r>
              <a:rPr lang="da-DK" sz="2400" dirty="0"/>
              <a:t>Unge har det sjovt med hinanden</a:t>
            </a:r>
          </a:p>
          <a:p>
            <a:r>
              <a:rPr lang="da-DK" sz="2400" dirty="0"/>
              <a:t>Unge bliver klogere på sig selv</a:t>
            </a:r>
          </a:p>
          <a:p>
            <a:r>
              <a:rPr lang="da-DK" sz="2400" dirty="0"/>
              <a:t>Unge øver sig i at være åbne over for de/det nye, akavede, fremmede…</a:t>
            </a:r>
          </a:p>
          <a:p>
            <a:r>
              <a:rPr lang="da-DK" sz="2400" dirty="0"/>
              <a:t>Unge kommer ud af </a:t>
            </a:r>
            <a:r>
              <a:rPr lang="da-DK" sz="2400" dirty="0" err="1"/>
              <a:t>comfort</a:t>
            </a:r>
            <a:r>
              <a:rPr lang="da-DK" sz="2400" dirty="0"/>
              <a:t> zone og udvikler sig</a:t>
            </a:r>
          </a:p>
          <a:p>
            <a:r>
              <a:rPr lang="da-DK" sz="2400" dirty="0"/>
              <a:t>Unge lærer om egen og andres kultur</a:t>
            </a:r>
          </a:p>
          <a:p>
            <a:pPr marL="0" indent="0" algn="ctr">
              <a:buFont typeface="Wingdings 3" panose="05040102010807070707" pitchFamily="18" charset="2"/>
              <a:buNone/>
            </a:pPr>
            <a:r>
              <a:rPr lang="da-DK" dirty="0">
                <a:solidFill>
                  <a:srgbClr val="00B050"/>
                </a:solidFill>
              </a:rPr>
              <a:t>Men kun hvis man selv tør tage udfordringen op og lege med…</a:t>
            </a:r>
          </a:p>
          <a:p>
            <a:endParaRPr lang="da-DK" sz="2400" dirty="0"/>
          </a:p>
        </p:txBody>
      </p:sp>
    </p:spTree>
    <p:extLst>
      <p:ext uri="{BB962C8B-B14F-4D97-AF65-F5344CB8AC3E}">
        <p14:creationId xmlns:p14="http://schemas.microsoft.com/office/powerpoint/2010/main" val="42300927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88E317-5BA0-4C00-9CEF-D54D0628E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Icebreaking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458AA41-33C8-4283-9241-282EA7647E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sz="2000" dirty="0"/>
              <a:t>Velkommen &amp; Navneskilte</a:t>
            </a:r>
          </a:p>
          <a:p>
            <a:r>
              <a:rPr lang="da-DK" sz="2000" dirty="0" err="1"/>
              <a:t>Icebreakers</a:t>
            </a:r>
            <a:endParaRPr lang="da-DK" sz="2000" dirty="0"/>
          </a:p>
          <a:p>
            <a:pPr lvl="1">
              <a:buFont typeface="Courier New" panose="020B0604020202020204" pitchFamily="34" charset="0"/>
              <a:buChar char="o"/>
            </a:pPr>
            <a:r>
              <a:rPr lang="da-DK" sz="2000" dirty="0"/>
              <a:t>Slange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da-DK" sz="2000" dirty="0"/>
              <a:t>Quiz og flyt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da-DK" sz="2000" dirty="0"/>
              <a:t>Navneleg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da-DK" sz="2000" dirty="0"/>
              <a:t>Fordomsleg</a:t>
            </a:r>
          </a:p>
          <a:p>
            <a:endParaRPr lang="da-DK" dirty="0"/>
          </a:p>
        </p:txBody>
      </p:sp>
      <p:pic>
        <p:nvPicPr>
          <p:cNvPr id="2050" name="Picture 2" descr="100 and 1 icebreaking ideas for the first classes. Part 1. | by Kateryna  Pron | Medium">
            <a:extLst>
              <a:ext uri="{FF2B5EF4-FFF2-40B4-BE49-F238E27FC236}">
                <a16:creationId xmlns:a16="http://schemas.microsoft.com/office/drawing/2014/main" id="{83A945DD-5A04-4813-8EAC-AEA177673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123712"/>
            <a:ext cx="4095898" cy="4095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06087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A0882D-86C3-4952-9C5C-D4A64EA2D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da-DK" dirty="0"/>
              <a:t>De voksne</a:t>
            </a:r>
          </a:p>
        </p:txBody>
      </p:sp>
      <p:grpSp>
        <p:nvGrpSpPr>
          <p:cNvPr id="4" name="Gruppe 3">
            <a:extLst>
              <a:ext uri="{FF2B5EF4-FFF2-40B4-BE49-F238E27FC236}">
                <a16:creationId xmlns:a16="http://schemas.microsoft.com/office/drawing/2014/main" id="{4641E2FA-73DF-42FB-A9F8-F3EF3E9D0D8A}"/>
              </a:ext>
            </a:extLst>
          </p:cNvPr>
          <p:cNvGrpSpPr/>
          <p:nvPr/>
        </p:nvGrpSpPr>
        <p:grpSpPr>
          <a:xfrm>
            <a:off x="-180528" y="1603056"/>
            <a:ext cx="4525724" cy="3264984"/>
            <a:chOff x="4254164" y="2547188"/>
            <a:chExt cx="4525724" cy="3264984"/>
          </a:xfrm>
        </p:grpSpPr>
        <p:pic>
          <p:nvPicPr>
            <p:cNvPr id="5" name="Billede 4">
              <a:extLst>
                <a:ext uri="{FF2B5EF4-FFF2-40B4-BE49-F238E27FC236}">
                  <a16:creationId xmlns:a16="http://schemas.microsoft.com/office/drawing/2014/main" id="{E95060EE-D37A-42BC-B531-C6F7C19D43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2461" y="2547188"/>
              <a:ext cx="3045313" cy="3264984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sp>
          <p:nvSpPr>
            <p:cNvPr id="6" name="Rektangel 5">
              <a:extLst>
                <a:ext uri="{FF2B5EF4-FFF2-40B4-BE49-F238E27FC236}">
                  <a16:creationId xmlns:a16="http://schemas.microsoft.com/office/drawing/2014/main" id="{7D982B23-FAD5-435F-ABAD-BD2DC83BCFBE}"/>
                </a:ext>
              </a:extLst>
            </p:cNvPr>
            <p:cNvSpPr/>
            <p:nvPr/>
          </p:nvSpPr>
          <p:spPr>
            <a:xfrm rot="20411235">
              <a:off x="4254164" y="2675753"/>
              <a:ext cx="2042160" cy="4572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2800" b="1" dirty="0">
                  <a:solidFill>
                    <a:schemeClr val="tx1"/>
                  </a:solidFill>
                </a:rPr>
                <a:t>Anne</a:t>
              </a:r>
            </a:p>
          </p:txBody>
        </p:sp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4457F20F-BE27-4C6D-AA38-E937B8112A93}"/>
                </a:ext>
              </a:extLst>
            </p:cNvPr>
            <p:cNvSpPr/>
            <p:nvPr/>
          </p:nvSpPr>
          <p:spPr>
            <a:xfrm rot="1160632">
              <a:off x="6737728" y="5235132"/>
              <a:ext cx="2042160" cy="4572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sz="2800" b="1" dirty="0">
                  <a:solidFill>
                    <a:schemeClr val="tx1"/>
                  </a:solidFill>
                </a:rPr>
                <a:t>Mie</a:t>
              </a:r>
            </a:p>
          </p:txBody>
        </p:sp>
      </p:grpSp>
      <p:pic>
        <p:nvPicPr>
          <p:cNvPr id="8" name="Billede 7" descr="Ingen tilgængelig billedbeskrivelse.">
            <a:extLst>
              <a:ext uri="{FF2B5EF4-FFF2-40B4-BE49-F238E27FC236}">
                <a16:creationId xmlns:a16="http://schemas.microsoft.com/office/drawing/2014/main" id="{8F05B9C5-8B30-46AA-BF7B-191502CF547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" b="1"/>
          <a:stretch/>
        </p:blipFill>
        <p:spPr>
          <a:xfrm>
            <a:off x="6730065" y="2185194"/>
            <a:ext cx="2228642" cy="22286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C769DF25-C2E3-4015-8843-9C71AC734E8F}"/>
              </a:ext>
            </a:extLst>
          </p:cNvPr>
          <p:cNvSpPr txBox="1"/>
          <p:nvPr/>
        </p:nvSpPr>
        <p:spPr>
          <a:xfrm rot="1074578">
            <a:off x="7468570" y="1954360"/>
            <a:ext cx="168309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a-DK" sz="2400" b="1" dirty="0"/>
              <a:t>Lise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4A59196C-03BA-4E5B-9ABD-3CA507CD4BBE}"/>
              </a:ext>
            </a:extLst>
          </p:cNvPr>
          <p:cNvSpPr txBox="1"/>
          <p:nvPr/>
        </p:nvSpPr>
        <p:spPr>
          <a:xfrm>
            <a:off x="395536" y="980728"/>
            <a:ext cx="1398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/>
              <a:t>Hele rejsen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DAD595FF-EE9A-4CC5-8CF5-3CDF0C14A4CC}"/>
              </a:ext>
            </a:extLst>
          </p:cNvPr>
          <p:cNvSpPr txBox="1"/>
          <p:nvPr/>
        </p:nvSpPr>
        <p:spPr>
          <a:xfrm>
            <a:off x="1979712" y="4941168"/>
            <a:ext cx="1786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/>
              <a:t>Opstart, </a:t>
            </a:r>
          </a:p>
          <a:p>
            <a:pPr algn="ctr"/>
            <a:r>
              <a:rPr lang="da-DK" dirty="0"/>
              <a:t>fredag-mandag</a:t>
            </a: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BA73A74B-0D17-4A1C-89A1-F942D7DAAF75}"/>
              </a:ext>
            </a:extLst>
          </p:cNvPr>
          <p:cNvSpPr txBox="1"/>
          <p:nvPr/>
        </p:nvSpPr>
        <p:spPr>
          <a:xfrm>
            <a:off x="7639036" y="1417638"/>
            <a:ext cx="1542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/>
              <a:t>Planlægning</a:t>
            </a:r>
          </a:p>
        </p:txBody>
      </p:sp>
      <p:pic>
        <p:nvPicPr>
          <p:cNvPr id="14" name="Billede 13">
            <a:extLst>
              <a:ext uri="{FF2B5EF4-FFF2-40B4-BE49-F238E27FC236}">
                <a16:creationId xmlns:a16="http://schemas.microsoft.com/office/drawing/2014/main" id="{EA4F659B-A7D5-42E3-9DF2-1FDE416B94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88438">
            <a:off x="4040091" y="1309441"/>
            <a:ext cx="2448739" cy="32649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kstfelt 14">
            <a:extLst>
              <a:ext uri="{FF2B5EF4-FFF2-40B4-BE49-F238E27FC236}">
                <a16:creationId xmlns:a16="http://schemas.microsoft.com/office/drawing/2014/main" id="{E674D3EF-5309-4843-88B2-A1A43E717E07}"/>
              </a:ext>
            </a:extLst>
          </p:cNvPr>
          <p:cNvSpPr txBox="1"/>
          <p:nvPr/>
        </p:nvSpPr>
        <p:spPr>
          <a:xfrm rot="1074578">
            <a:off x="5205631" y="4036645"/>
            <a:ext cx="168309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a-DK" sz="2400" b="1" dirty="0"/>
              <a:t>(Pete)</a:t>
            </a:r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1C6782C9-11F8-429A-B59F-E69ECA35DC0C}"/>
              </a:ext>
            </a:extLst>
          </p:cNvPr>
          <p:cNvSpPr txBox="1"/>
          <p:nvPr/>
        </p:nvSpPr>
        <p:spPr>
          <a:xfrm rot="20798196">
            <a:off x="4322662" y="1457015"/>
            <a:ext cx="168309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a-DK" sz="2400" b="1" dirty="0"/>
              <a:t>Carole</a:t>
            </a:r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AA44A027-2611-44AF-86FA-593FE7A303F3}"/>
              </a:ext>
            </a:extLst>
          </p:cNvPr>
          <p:cNvSpPr txBox="1"/>
          <p:nvPr/>
        </p:nvSpPr>
        <p:spPr>
          <a:xfrm>
            <a:off x="4139952" y="4581128"/>
            <a:ext cx="1542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/>
              <a:t>Organizer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0AC84C5B-CF01-4230-9568-9D16D6D28C9F}"/>
              </a:ext>
            </a:extLst>
          </p:cNvPr>
          <p:cNvSpPr/>
          <p:nvPr/>
        </p:nvSpPr>
        <p:spPr>
          <a:xfrm>
            <a:off x="5430829" y="5157192"/>
            <a:ext cx="3527878" cy="1346334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000" b="1" dirty="0"/>
              <a:t>Gem vores numre:</a:t>
            </a:r>
          </a:p>
          <a:p>
            <a:pPr algn="ctr"/>
            <a:r>
              <a:rPr lang="da-DK" b="1" dirty="0"/>
              <a:t>Anne:</a:t>
            </a:r>
            <a:r>
              <a:rPr lang="da-DK" b="1" dirty="0">
                <a:solidFill>
                  <a:schemeClr val="bg1"/>
                </a:solidFill>
              </a:rPr>
              <a:t> 30 76 85 20</a:t>
            </a:r>
          </a:p>
          <a:p>
            <a:pPr algn="ctr"/>
            <a:r>
              <a:rPr lang="da-DK" b="1" dirty="0">
                <a:solidFill>
                  <a:schemeClr val="bg1"/>
                </a:solidFill>
              </a:rPr>
              <a:t>Mie: 30 76 85 23</a:t>
            </a:r>
          </a:p>
        </p:txBody>
      </p:sp>
    </p:spTree>
    <p:extLst>
      <p:ext uri="{BB962C8B-B14F-4D97-AF65-F5344CB8AC3E}">
        <p14:creationId xmlns:p14="http://schemas.microsoft.com/office/powerpoint/2010/main" val="2411563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el 1"/>
          <p:cNvSpPr>
            <a:spLocks noGrp="1"/>
          </p:cNvSpPr>
          <p:nvPr>
            <p:ph type="title"/>
          </p:nvPr>
        </p:nvSpPr>
        <p:spPr>
          <a:xfrm>
            <a:off x="457200" y="269776"/>
            <a:ext cx="8229600" cy="1143000"/>
          </a:xfrm>
        </p:spPr>
        <p:txBody>
          <a:bodyPr/>
          <a:lstStyle/>
          <a:p>
            <a:r>
              <a:rPr lang="da-DK" altLang="da-DK" dirty="0"/>
              <a:t>Praktiske informationer</a:t>
            </a:r>
          </a:p>
        </p:txBody>
      </p:sp>
      <p:sp>
        <p:nvSpPr>
          <p:cNvPr id="17411" name="Tekstboks 5"/>
          <p:cNvSpPr txBox="1">
            <a:spLocks noChangeArrowheads="1"/>
          </p:cNvSpPr>
          <p:nvPr/>
        </p:nvSpPr>
        <p:spPr bwMode="auto">
          <a:xfrm>
            <a:off x="1219200" y="1828800"/>
            <a:ext cx="6705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1343025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tabLst>
                <a:tab pos="1343025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tabLst>
                <a:tab pos="1343025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tabLst>
                <a:tab pos="1343025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tabLst>
                <a:tab pos="1343025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1343025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1343025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1343025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1343025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da-DK" altLang="da-DK" b="1"/>
              <a:t> </a:t>
            </a:r>
            <a:endParaRPr lang="da-DK" altLang="da-DK"/>
          </a:p>
          <a:p>
            <a:endParaRPr lang="da-DK" altLang="da-DK"/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586916" y="1689303"/>
            <a:ext cx="7337884" cy="4662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da-DK" altLang="da-DK" b="1" dirty="0">
                <a:latin typeface="Arial" charset="0"/>
              </a:rPr>
              <a:t>Afrejse:</a:t>
            </a:r>
            <a:r>
              <a:rPr lang="da-DK" altLang="da-DK" dirty="0">
                <a:latin typeface="Arial" charset="0"/>
              </a:rPr>
              <a:t> </a:t>
            </a:r>
          </a:p>
          <a:p>
            <a:pPr defTabSz="914400">
              <a:spcBef>
                <a:spcPct val="50000"/>
              </a:spcBef>
            </a:pPr>
            <a:r>
              <a:rPr lang="da-DK" altLang="da-DK" dirty="0">
                <a:latin typeface="Arial" charset="0"/>
              </a:rPr>
              <a:t>Fredag d. 27. juni 2025 – </a:t>
            </a:r>
          </a:p>
          <a:p>
            <a:pPr defTabSz="914400">
              <a:spcBef>
                <a:spcPct val="50000"/>
              </a:spcBef>
            </a:pPr>
            <a:r>
              <a:rPr lang="da-DK" altLang="da-DK" dirty="0">
                <a:latin typeface="Arial" charset="0"/>
              </a:rPr>
              <a:t>Mødetid kl. 14:45 / Flytid:17:25</a:t>
            </a:r>
          </a:p>
          <a:p>
            <a:pPr defTabSz="914400">
              <a:spcBef>
                <a:spcPct val="50000"/>
              </a:spcBef>
            </a:pPr>
            <a:r>
              <a:rPr lang="da-DK" altLang="da-DK" dirty="0">
                <a:latin typeface="Arial" charset="0"/>
              </a:rPr>
              <a:t>Mødested: Terminal 3, ved trappen til Burger King (ankomstområdet)</a:t>
            </a:r>
          </a:p>
          <a:p>
            <a:pPr defTabSz="914400">
              <a:spcBef>
                <a:spcPct val="50000"/>
              </a:spcBef>
            </a:pPr>
            <a:r>
              <a:rPr lang="da-DK" altLang="da-DK" b="1" dirty="0">
                <a:latin typeface="Arial" charset="0"/>
              </a:rPr>
              <a:t>Hjemkomst:</a:t>
            </a:r>
            <a:r>
              <a:rPr lang="da-DK" altLang="da-DK" dirty="0">
                <a:latin typeface="Arial" charset="0"/>
              </a:rPr>
              <a:t> </a:t>
            </a:r>
            <a:br>
              <a:rPr lang="da-DK" altLang="da-DK" dirty="0">
                <a:latin typeface="Arial" charset="0"/>
              </a:rPr>
            </a:br>
            <a:r>
              <a:rPr lang="da-DK" altLang="da-DK" dirty="0">
                <a:latin typeface="Arial" charset="0"/>
              </a:rPr>
              <a:t>Søndag d. 6. juli 2025 – ankomst Kastrup 16:25</a:t>
            </a:r>
          </a:p>
          <a:p>
            <a:pPr defTabSz="914400">
              <a:spcBef>
                <a:spcPct val="50000"/>
              </a:spcBef>
            </a:pPr>
            <a:endParaRPr lang="da-DK" dirty="0">
              <a:latin typeface="Arial" charset="0"/>
            </a:endParaRPr>
          </a:p>
          <a:p>
            <a:r>
              <a:rPr lang="da-DK" b="1" dirty="0">
                <a:latin typeface="Arial" charset="0"/>
              </a:rPr>
              <a:t>Bagage</a:t>
            </a:r>
            <a:r>
              <a:rPr lang="da-DK" dirty="0">
                <a:latin typeface="Arial" charset="0"/>
              </a:rPr>
              <a:t>:</a:t>
            </a:r>
            <a:br>
              <a:rPr lang="da-DK" dirty="0">
                <a:latin typeface="Arial" charset="0"/>
              </a:rPr>
            </a:br>
            <a:r>
              <a:rPr lang="da-DK" dirty="0"/>
              <a:t>2 x 23 kg </a:t>
            </a:r>
            <a:r>
              <a:rPr lang="da-DK" dirty="0" err="1"/>
              <a:t>indchecket</a:t>
            </a:r>
            <a:r>
              <a:rPr lang="da-DK" dirty="0"/>
              <a:t> bagage</a:t>
            </a:r>
          </a:p>
          <a:p>
            <a:r>
              <a:rPr lang="da-DK" dirty="0"/>
              <a:t>1 lille taske (under sædet) I 30x20x38 cm</a:t>
            </a:r>
          </a:p>
          <a:p>
            <a:r>
              <a:rPr lang="da-DK" dirty="0"/>
              <a:t>1 håndbagage (bagagehylde) I 55x40x23 cm</a:t>
            </a:r>
          </a:p>
          <a:p>
            <a:r>
              <a:rPr lang="da-DK" dirty="0"/>
              <a:t>Samlet vægt for håndbagage er maks. 10 kg.</a:t>
            </a:r>
          </a:p>
          <a:p>
            <a:endParaRPr lang="da-DK" altLang="da-DK" b="1" dirty="0">
              <a:latin typeface="Arial" charset="0"/>
            </a:endParaRPr>
          </a:p>
          <a:p>
            <a:r>
              <a:rPr lang="da-DK" altLang="da-DK" b="1" dirty="0">
                <a:latin typeface="Arial" charset="0"/>
              </a:rPr>
              <a:t>Pris: </a:t>
            </a:r>
            <a:r>
              <a:rPr lang="da-DK" altLang="da-DK" dirty="0">
                <a:latin typeface="Arial" charset="0"/>
              </a:rPr>
              <a:t>8.500 kr. som dækker alt i 10 dage – bortset fra lommepenge.</a:t>
            </a:r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4512284"/>
            <a:ext cx="1584176" cy="1201334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575" y="4169505"/>
            <a:ext cx="1200816" cy="910619"/>
          </a:xfrm>
          <a:prstGeom prst="rect">
            <a:avLst/>
          </a:prstGeom>
        </p:spPr>
      </p:pic>
      <p:sp>
        <p:nvSpPr>
          <p:cNvPr id="7" name="Tekstfelt 6"/>
          <p:cNvSpPr txBox="1"/>
          <p:nvPr/>
        </p:nvSpPr>
        <p:spPr>
          <a:xfrm>
            <a:off x="108453" y="6340678"/>
            <a:ext cx="328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M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el 1"/>
          <p:cNvSpPr>
            <a:spLocks noGrp="1"/>
          </p:cNvSpPr>
          <p:nvPr>
            <p:ph type="title"/>
          </p:nvPr>
        </p:nvSpPr>
        <p:spPr>
          <a:xfrm>
            <a:off x="457200" y="27558"/>
            <a:ext cx="8229600" cy="1143000"/>
          </a:xfrm>
        </p:spPr>
        <p:txBody>
          <a:bodyPr/>
          <a:lstStyle/>
          <a:p>
            <a:r>
              <a:rPr lang="da-DK" altLang="da-DK" dirty="0"/>
              <a:t>Særligt vigtigt</a:t>
            </a:r>
          </a:p>
        </p:txBody>
      </p:sp>
      <p:sp>
        <p:nvSpPr>
          <p:cNvPr id="17411" name="Tekstboks 5"/>
          <p:cNvSpPr txBox="1">
            <a:spLocks noChangeArrowheads="1"/>
          </p:cNvSpPr>
          <p:nvPr/>
        </p:nvSpPr>
        <p:spPr bwMode="auto">
          <a:xfrm>
            <a:off x="1219200" y="1828800"/>
            <a:ext cx="6705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1343025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tabLst>
                <a:tab pos="1343025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tabLst>
                <a:tab pos="1343025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tabLst>
                <a:tab pos="1343025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tabLst>
                <a:tab pos="1343025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1343025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1343025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1343025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1343025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da-DK" altLang="da-DK" b="1"/>
              <a:t> </a:t>
            </a:r>
            <a:endParaRPr lang="da-DK" altLang="da-DK"/>
          </a:p>
          <a:p>
            <a:endParaRPr lang="da-DK" altLang="da-DK"/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683568" y="1196752"/>
            <a:ext cx="8003232" cy="480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da-DK" altLang="da-DK" b="1" dirty="0">
                <a:latin typeface="Arial" charset="0"/>
              </a:rPr>
              <a:t>Gyldigt pas:</a:t>
            </a:r>
            <a:br>
              <a:rPr lang="da-DK" altLang="da-DK" b="1" dirty="0">
                <a:latin typeface="Arial" charset="0"/>
              </a:rPr>
            </a:br>
            <a:r>
              <a:rPr lang="da-DK" altLang="da-DK" dirty="0">
                <a:latin typeface="Arial" charset="0"/>
              </a:rPr>
              <a:t>Tjek at passet er gyldigt til hele opholdet – helst mindst 1 måned længere.</a:t>
            </a:r>
            <a:endParaRPr lang="da-DK" altLang="da-DK" b="1" dirty="0">
              <a:latin typeface="Arial" charset="0"/>
            </a:endParaRPr>
          </a:p>
          <a:p>
            <a:pPr defTabSz="914400">
              <a:spcBef>
                <a:spcPct val="50000"/>
              </a:spcBef>
            </a:pPr>
            <a:r>
              <a:rPr lang="da-DK" altLang="da-DK" b="1" dirty="0">
                <a:latin typeface="Arial" charset="0"/>
              </a:rPr>
              <a:t>Ikke-dansk pas:</a:t>
            </a:r>
            <a:br>
              <a:rPr lang="da-DK" altLang="da-DK" b="1" dirty="0">
                <a:latin typeface="Arial" charset="0"/>
              </a:rPr>
            </a:br>
            <a:r>
              <a:rPr lang="da-DK" altLang="da-DK" dirty="0">
                <a:latin typeface="Arial" charset="0"/>
              </a:rPr>
              <a:t>Har du </a:t>
            </a:r>
            <a:r>
              <a:rPr lang="da-DK" altLang="da-DK" u="sng" dirty="0">
                <a:latin typeface="Arial" charset="0"/>
              </a:rPr>
              <a:t>ikke</a:t>
            </a:r>
            <a:r>
              <a:rPr lang="da-DK" altLang="da-DK" dirty="0">
                <a:latin typeface="Arial" charset="0"/>
              </a:rPr>
              <a:t> dansk statsborgerskab / dansk pas, skal I undersøge om der skal søges </a:t>
            </a:r>
            <a:r>
              <a:rPr lang="da-DK" altLang="da-DK" b="1" dirty="0">
                <a:latin typeface="Arial" charset="0"/>
              </a:rPr>
              <a:t>visum</a:t>
            </a:r>
            <a:r>
              <a:rPr lang="da-DK" altLang="da-DK" dirty="0">
                <a:latin typeface="Arial" charset="0"/>
              </a:rPr>
              <a:t> for indrejse i England. Søg NU, da det kan tage tid at få på plads.</a:t>
            </a:r>
          </a:p>
          <a:p>
            <a:pPr defTabSz="914400">
              <a:spcBef>
                <a:spcPct val="50000"/>
              </a:spcBef>
            </a:pPr>
            <a:r>
              <a:rPr lang="da-DK" altLang="da-DK" dirty="0">
                <a:latin typeface="Arial" charset="0"/>
              </a:rPr>
              <a:t>Læs mere om pasregler og links: </a:t>
            </a:r>
            <a:r>
              <a:rPr lang="da-DK" dirty="0">
                <a:hlinkClick r:id="rId3"/>
              </a:rPr>
              <a:t>Storbritannien pas og visum</a:t>
            </a:r>
            <a:r>
              <a:rPr lang="da-DK" dirty="0"/>
              <a:t> (</a:t>
            </a:r>
            <a:r>
              <a:rPr lang="da-DK" dirty="0" err="1"/>
              <a:t>um</a:t>
            </a:r>
            <a:r>
              <a:rPr lang="da-DK" dirty="0"/>
              <a:t>)</a:t>
            </a:r>
            <a:endParaRPr lang="da-DK" altLang="da-DK" dirty="0">
              <a:latin typeface="Arial" charset="0"/>
            </a:endParaRPr>
          </a:p>
          <a:p>
            <a:pPr defTabSz="914400">
              <a:spcBef>
                <a:spcPct val="50000"/>
              </a:spcBef>
            </a:pPr>
            <a:r>
              <a:rPr lang="da-DK" altLang="da-DK" b="1" dirty="0">
                <a:latin typeface="Arial" charset="0"/>
              </a:rPr>
              <a:t>ETA-indrejsegodkendelse:</a:t>
            </a:r>
            <a:br>
              <a:rPr lang="da-DK" altLang="da-DK" b="1" dirty="0">
                <a:latin typeface="Arial" charset="0"/>
              </a:rPr>
            </a:br>
            <a:r>
              <a:rPr lang="da-DK" altLang="da-DK" dirty="0">
                <a:latin typeface="Arial" charset="0"/>
              </a:rPr>
              <a:t>De unge henter </a:t>
            </a:r>
            <a:r>
              <a:rPr lang="da-DK" altLang="da-DK" b="1" dirty="0">
                <a:latin typeface="Arial" charset="0"/>
              </a:rPr>
              <a:t>UK ETA</a:t>
            </a:r>
            <a:r>
              <a:rPr lang="da-DK" altLang="da-DK" dirty="0">
                <a:latin typeface="Arial" charset="0"/>
              </a:rPr>
              <a:t>-appen og ansøger om ETA. Kopi af ETA afleveres med rejsedokumenter</a:t>
            </a:r>
            <a:r>
              <a:rPr lang="da-DK" altLang="da-DK" b="1" dirty="0">
                <a:latin typeface="Arial" charset="0"/>
              </a:rPr>
              <a:t>. </a:t>
            </a:r>
            <a:r>
              <a:rPr lang="da-DK" altLang="da-DK" dirty="0">
                <a:latin typeface="Arial" charset="0"/>
              </a:rPr>
              <a:t>Udgifter til ETA er selvbetalt (ca. £ 16) </a:t>
            </a:r>
          </a:p>
          <a:p>
            <a:pPr defTabSz="914400">
              <a:spcBef>
                <a:spcPct val="50000"/>
              </a:spcBef>
            </a:pPr>
            <a:r>
              <a:rPr lang="da-DK" b="1" dirty="0">
                <a:latin typeface="Arial" panose="020B0604020202020204" pitchFamily="34" charset="0"/>
                <a:cs typeface="Arial" panose="020B0604020202020204" pitchFamily="34" charset="0"/>
              </a:rPr>
              <a:t>Rejseforsikring:</a:t>
            </a:r>
            <a:b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Alle skal have privat rejseforsikring til </a:t>
            </a:r>
            <a:r>
              <a:rPr lang="da-DK" dirty="0" err="1">
                <a:latin typeface="Arial" panose="020B0604020202020204" pitchFamily="34" charset="0"/>
                <a:cs typeface="Arial" panose="020B0604020202020204" pitchFamily="34" charset="0"/>
              </a:rPr>
              <a:t>Storbrittanien</a:t>
            </a:r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 – kopi af policenummer afleveres med rejsedokumenter.</a:t>
            </a:r>
            <a:b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Efter 1. januar 2021 er du ikke dækket gennem det blå sygesikringskort, når du er i Storbritannien. </a:t>
            </a:r>
          </a:p>
        </p:txBody>
      </p:sp>
      <p:sp>
        <p:nvSpPr>
          <p:cNvPr id="7" name="Tekstfelt 6"/>
          <p:cNvSpPr txBox="1"/>
          <p:nvPr/>
        </p:nvSpPr>
        <p:spPr>
          <a:xfrm>
            <a:off x="108453" y="6340678"/>
            <a:ext cx="328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5940558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el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da-DK" altLang="da-DK" dirty="0"/>
              <a:t>Bournemouth</a:t>
            </a:r>
          </a:p>
        </p:txBody>
      </p:sp>
      <p:pic>
        <p:nvPicPr>
          <p:cNvPr id="22530" name="Pladsholder til indhold 3" descr="Bmouth_kort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81" r="-3081"/>
          <a:stretch>
            <a:fillRect/>
          </a:stretch>
        </p:blipFill>
        <p:spPr/>
      </p:pic>
      <p:sp>
        <p:nvSpPr>
          <p:cNvPr id="5" name="Tekstboks 4"/>
          <p:cNvSpPr txBox="1"/>
          <p:nvPr/>
        </p:nvSpPr>
        <p:spPr>
          <a:xfrm>
            <a:off x="3878022" y="4701575"/>
            <a:ext cx="4605729" cy="1452032"/>
          </a:xfrm>
          <a:prstGeom prst="rect">
            <a:avLst/>
          </a:prstGeom>
          <a:solidFill>
            <a:schemeClr val="bg2">
              <a:lumMod val="75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  <a:softEdge rad="63500"/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charset="0"/>
              <a:buChar char="•"/>
            </a:pPr>
            <a:r>
              <a:rPr lang="da-DK" altLang="da-DK" dirty="0"/>
              <a:t>  Ligger i det sydlige England/</a:t>
            </a:r>
            <a:r>
              <a:rPr lang="da-DK" altLang="da-DK" dirty="0" err="1"/>
              <a:t>Dorset</a:t>
            </a:r>
            <a:r>
              <a:rPr lang="da-DK" altLang="da-DK" dirty="0"/>
              <a:t>.</a:t>
            </a:r>
          </a:p>
          <a:p>
            <a:pPr>
              <a:buFont typeface="Arial" charset="0"/>
              <a:buChar char="•"/>
            </a:pPr>
            <a:r>
              <a:rPr lang="da-DK" altLang="da-DK" dirty="0"/>
              <a:t>  165.000 indbyg. - 300.000 om sommeren.</a:t>
            </a:r>
          </a:p>
          <a:p>
            <a:pPr>
              <a:buFont typeface="Arial" charset="0"/>
              <a:buChar char="•"/>
            </a:pPr>
            <a:r>
              <a:rPr lang="da-DK" altLang="da-DK" dirty="0"/>
              <a:t>  Lykkeligste by i UK </a:t>
            </a:r>
            <a:r>
              <a:rPr lang="da-DK" altLang="da-DK" dirty="0">
                <a:sym typeface="Wingdings" pitchFamily="2" charset="2"/>
              </a:rPr>
              <a:t> (2007)</a:t>
            </a:r>
          </a:p>
          <a:p>
            <a:pPr>
              <a:buFont typeface="Arial" charset="0"/>
              <a:buChar char="•"/>
            </a:pPr>
            <a:r>
              <a:rPr lang="da-DK" altLang="da-DK" dirty="0"/>
              <a:t>  Grundlagt 1802 – kursted, badeby etc.</a:t>
            </a:r>
          </a:p>
          <a:p>
            <a:pPr>
              <a:buFont typeface="Arial" charset="0"/>
              <a:buChar char="•"/>
            </a:pPr>
            <a:endParaRPr lang="da-DK" altLang="da-DK" dirty="0"/>
          </a:p>
        </p:txBody>
      </p:sp>
      <p:sp>
        <p:nvSpPr>
          <p:cNvPr id="2" name="Tekstboks 1"/>
          <p:cNvSpPr txBox="1"/>
          <p:nvPr/>
        </p:nvSpPr>
        <p:spPr>
          <a:xfrm>
            <a:off x="3854703" y="4523636"/>
            <a:ext cx="4605729" cy="1569660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/>
              <a:t>BM ligger i det sydlige </a:t>
            </a:r>
            <a:r>
              <a:rPr lang="da-DK" sz="1600" dirty="0" err="1"/>
              <a:t>Engand</a:t>
            </a:r>
            <a:r>
              <a:rPr lang="da-DK" sz="1600" dirty="0"/>
              <a:t>/</a:t>
            </a:r>
            <a:r>
              <a:rPr lang="da-DK" sz="1600" dirty="0" err="1"/>
              <a:t>Dorset</a:t>
            </a:r>
            <a:endParaRPr lang="da-DK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/>
              <a:t>165.000 indbyggere – 300.000 om sommeren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/>
              <a:t>Lykkeligste by i England  </a:t>
            </a:r>
            <a:r>
              <a:rPr lang="da-DK" sz="1600" dirty="0">
                <a:sym typeface="Wingdings" panose="05000000000000000000" pitchFamily="2" charset="2"/>
              </a:rPr>
              <a:t> </a:t>
            </a:r>
            <a:r>
              <a:rPr lang="da-DK" sz="1600" dirty="0"/>
              <a:t>( i 2007)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/>
              <a:t>Ligger 169 km (105 mil) sydvest for London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/>
              <a:t>Ca. 19.000 unge studerer på BM University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/>
              <a:t>Ca. 2-2,5 times kørsel fra </a:t>
            </a:r>
            <a:r>
              <a:rPr lang="da-DK" sz="1600" dirty="0" err="1"/>
              <a:t>Gatwick</a:t>
            </a:r>
            <a:r>
              <a:rPr lang="da-DK" sz="1600" dirty="0"/>
              <a:t> lufthavn</a:t>
            </a:r>
          </a:p>
        </p:txBody>
      </p:sp>
      <p:sp>
        <p:nvSpPr>
          <p:cNvPr id="6" name="Tekstfelt 5"/>
          <p:cNvSpPr txBox="1"/>
          <p:nvPr/>
        </p:nvSpPr>
        <p:spPr>
          <a:xfrm>
            <a:off x="108453" y="6340678"/>
            <a:ext cx="328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L</a:t>
            </a:r>
          </a:p>
        </p:txBody>
      </p:sp>
      <p:sp>
        <p:nvSpPr>
          <p:cNvPr id="3" name="Stjerne: 5 takker 2">
            <a:extLst>
              <a:ext uri="{FF2B5EF4-FFF2-40B4-BE49-F238E27FC236}">
                <a16:creationId xmlns:a16="http://schemas.microsoft.com/office/drawing/2014/main" id="{D5353792-F03D-4860-BE4A-FB6C6A2D7693}"/>
              </a:ext>
            </a:extLst>
          </p:cNvPr>
          <p:cNvSpPr/>
          <p:nvPr/>
        </p:nvSpPr>
        <p:spPr>
          <a:xfrm>
            <a:off x="5508104" y="3284984"/>
            <a:ext cx="288032" cy="288032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5000" t="10000" r="5000" b="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el 1"/>
          <p:cNvSpPr>
            <a:spLocks noGrp="1"/>
          </p:cNvSpPr>
          <p:nvPr>
            <p:ph type="title"/>
          </p:nvPr>
        </p:nvSpPr>
        <p:spPr>
          <a:xfrm>
            <a:off x="539552" y="557808"/>
            <a:ext cx="8229600" cy="1143000"/>
          </a:xfrm>
        </p:spPr>
        <p:txBody>
          <a:bodyPr/>
          <a:lstStyle/>
          <a:p>
            <a:r>
              <a:rPr lang="da-DK" altLang="da-DK" dirty="0" err="1"/>
              <a:t>Bournemouth</a:t>
            </a:r>
            <a:r>
              <a:rPr lang="da-DK" altLang="da-DK"/>
              <a:t> </a:t>
            </a:r>
            <a:endParaRPr lang="da-DK" altLang="da-DK" dirty="0"/>
          </a:p>
        </p:txBody>
      </p:sp>
      <p:sp>
        <p:nvSpPr>
          <p:cNvPr id="29699" name="Tekstboks 4"/>
          <p:cNvSpPr txBox="1">
            <a:spLocks noChangeArrowheads="1"/>
          </p:cNvSpPr>
          <p:nvPr/>
        </p:nvSpPr>
        <p:spPr bwMode="auto">
          <a:xfrm>
            <a:off x="646627" y="4365104"/>
            <a:ext cx="7920881" cy="1754326"/>
          </a:xfrm>
          <a:prstGeom prst="rect">
            <a:avLst/>
          </a:prstGeom>
          <a:solidFill>
            <a:schemeClr val="bg1">
              <a:lumMod val="85000"/>
              <a:alpha val="76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da-DK" altLang="da-DK" b="1" dirty="0"/>
              <a:t>- Town center ligger ca. 20-25 min. med offentlig bus fra vores host families.</a:t>
            </a:r>
          </a:p>
          <a:p>
            <a:pPr marL="285750" indent="-285750">
              <a:buFontTx/>
              <a:buChar char="-"/>
            </a:pPr>
            <a:r>
              <a:rPr lang="da-DK" altLang="da-DK" b="1" dirty="0"/>
              <a:t>Der er mange muligheder for at gå på caféer, shopping, McDonalds, stor moderne biograf, Bournemouth Gardens (Parken), stranden, Fun Fair (mini-tivoli) etc.</a:t>
            </a:r>
          </a:p>
          <a:p>
            <a:pPr marL="285750" indent="-285750">
              <a:buFontTx/>
              <a:buChar char="-"/>
            </a:pPr>
            <a:r>
              <a:rPr lang="da-DK" altLang="da-DK" b="1" dirty="0"/>
              <a:t>I området er der mange sjove aktiviteter og smukke natur / kultur-oplevelser man kan tage på.</a:t>
            </a:r>
          </a:p>
        </p:txBody>
      </p:sp>
      <p:sp>
        <p:nvSpPr>
          <p:cNvPr id="4" name="Tekstfelt 3"/>
          <p:cNvSpPr txBox="1"/>
          <p:nvPr/>
        </p:nvSpPr>
        <p:spPr>
          <a:xfrm>
            <a:off x="108453" y="6340678"/>
            <a:ext cx="328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A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5040</TotalTime>
  <Words>1444</Words>
  <Application>Microsoft Office PowerPoint</Application>
  <PresentationFormat>Skærmshow (4:3)</PresentationFormat>
  <Paragraphs>234</Paragraphs>
  <Slides>19</Slides>
  <Notes>6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7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19</vt:i4>
      </vt:variant>
    </vt:vector>
  </HeadingPairs>
  <TitlesOfParts>
    <vt:vector size="27" baseType="lpstr">
      <vt:lpstr>Aptos</vt:lpstr>
      <vt:lpstr>Arial</vt:lpstr>
      <vt:lpstr>Calibri</vt:lpstr>
      <vt:lpstr>Courier New</vt:lpstr>
      <vt:lpstr>Times New Roman</vt:lpstr>
      <vt:lpstr>Wingdings</vt:lpstr>
      <vt:lpstr>Wingdings 3</vt:lpstr>
      <vt:lpstr>Kontortema</vt:lpstr>
      <vt:lpstr>Rejsemøde  Sprogrejse til England 2025</vt:lpstr>
      <vt:lpstr>De voksne</vt:lpstr>
      <vt:lpstr>Når ungdomsskolen tager på tur…</vt:lpstr>
      <vt:lpstr>Icebreaking</vt:lpstr>
      <vt:lpstr>De voksne</vt:lpstr>
      <vt:lpstr>Praktiske informationer</vt:lpstr>
      <vt:lpstr>Særligt vigtigt</vt:lpstr>
      <vt:lpstr>Bournemouth</vt:lpstr>
      <vt:lpstr>Bournemouth </vt:lpstr>
      <vt:lpstr>Host Families</vt:lpstr>
      <vt:lpstr>PowerPoint-præsentation</vt:lpstr>
      <vt:lpstr>Programmet*</vt:lpstr>
      <vt:lpstr>Eksempler på aktiviteter</vt:lpstr>
      <vt:lpstr>Undervisning</vt:lpstr>
      <vt:lpstr>Sikkerhed</vt:lpstr>
      <vt:lpstr>Pakkeliste</vt:lpstr>
      <vt:lpstr>Regler &amp; Forventninger</vt:lpstr>
      <vt:lpstr>Rejsedokumenter</vt:lpstr>
      <vt:lpstr>Sidste rejsemøde Torsdag den 12. juni 2025 kl. 16:30-18:00 (fra 17:15 med forældre)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Dias nummer 1</dc:title>
  <dc:creator>Thomas Bruun</dc:creator>
  <cp:lastModifiedBy>Anne Mailund UngeCenter</cp:lastModifiedBy>
  <cp:revision>137</cp:revision>
  <dcterms:created xsi:type="dcterms:W3CDTF">2009-06-15T12:34:34Z</dcterms:created>
  <dcterms:modified xsi:type="dcterms:W3CDTF">2025-04-29T17:01:30Z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BackOfficeType">
    <vt:lpwstr>growBusiness Solutions</vt:lpwstr>
  </property>
  <property fmtid="{D5CDD505-2E9C-101B-9397-08002B2CF9AE}" pid="3" name="Server">
    <vt:lpwstr>edoc:8080</vt:lpwstr>
  </property>
  <property fmtid="{D5CDD505-2E9C-101B-9397-08002B2CF9AE}" pid="4" name="Protocol">
    <vt:lpwstr>off</vt:lpwstr>
  </property>
  <property fmtid="{D5CDD505-2E9C-101B-9397-08002B2CF9AE}" pid="5" name="Site">
    <vt:lpwstr>/locator.aspx</vt:lpwstr>
  </property>
  <property fmtid="{D5CDD505-2E9C-101B-9397-08002B2CF9AE}" pid="6" name="FileID">
    <vt:lpwstr>1544608</vt:lpwstr>
  </property>
  <property fmtid="{D5CDD505-2E9C-101B-9397-08002B2CF9AE}" pid="7" name="VerID">
    <vt:lpwstr>0</vt:lpwstr>
  </property>
  <property fmtid="{D5CDD505-2E9C-101B-9397-08002B2CF9AE}" pid="8" name="FilePath">
    <vt:lpwstr>\\edocfil\eDocUsers\work\rdk1\ksskulma</vt:lpwstr>
  </property>
  <property fmtid="{D5CDD505-2E9C-101B-9397-08002B2CF9AE}" pid="9" name="FileName">
    <vt:lpwstr>13-035122-2 Infoaften sprogrejsen, okt. 2013.pptx 1544608_1095587_0.PPTX</vt:lpwstr>
  </property>
  <property fmtid="{D5CDD505-2E9C-101B-9397-08002B2CF9AE}" pid="10" name="FullFileName">
    <vt:lpwstr>\\edocfil\eDocUsers\work\rdk1\ksskulma\13-035122-2 Infoaften sprogrejsen, okt. 2013.pptx 1544608_1095587_0.PPTX</vt:lpwstr>
  </property>
</Properties>
</file>